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sldIdLst>
    <p:sldId id="276" r:id="rId2"/>
    <p:sldId id="256" r:id="rId3"/>
    <p:sldId id="257" r:id="rId4"/>
    <p:sldId id="259" r:id="rId5"/>
    <p:sldId id="260" r:id="rId6"/>
    <p:sldId id="266" r:id="rId7"/>
    <p:sldId id="271" r:id="rId8"/>
    <p:sldId id="272" r:id="rId9"/>
    <p:sldId id="261" r:id="rId10"/>
    <p:sldId id="273" r:id="rId11"/>
    <p:sldId id="262" r:id="rId12"/>
    <p:sldId id="278" r:id="rId13"/>
    <p:sldId id="280" r:id="rId14"/>
    <p:sldId id="263" r:id="rId15"/>
    <p:sldId id="264" r:id="rId16"/>
    <p:sldId id="274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16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220" autoAdjust="0"/>
  </p:normalViewPr>
  <p:slideViewPr>
    <p:cSldViewPr snapToGrid="0">
      <p:cViewPr varScale="1">
        <p:scale>
          <a:sx n="55" d="100"/>
          <a:sy n="55" d="100"/>
        </p:scale>
        <p:origin x="-156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D938E-EA69-47D4-A23B-0BF9570FB895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213C0-D9C9-4236-BDAA-0C281298D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9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Quick</a:t>
            </a:r>
            <a:r>
              <a:rPr lang="en-US" baseline="0" dirty="0" smtClean="0"/>
              <a:t> GW </a:t>
            </a:r>
            <a:r>
              <a:rPr lang="en-US" baseline="0" dirty="0" err="1" smtClean="0"/>
              <a:t>overiew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Berta Caceres sits at the </a:t>
            </a:r>
            <a:r>
              <a:rPr lang="en-GB" dirty="0" err="1" smtClean="0"/>
              <a:t>Gualcarque</a:t>
            </a:r>
            <a:r>
              <a:rPr lang="en-GB" dirty="0" smtClean="0"/>
              <a:t> River in the Rio Blanco region of western Honduras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13C0-D9C9-4236-BDAA-0C281298DA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304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Maria do Socorro campaigns with communities against hydro aluminium factories which are allegedly responsible for water poisoning in the town of </a:t>
            </a:r>
            <a:r>
              <a:rPr lang="en-GB" dirty="0" err="1" smtClean="0"/>
              <a:t>Barcarena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13C0-D9C9-4236-BDAA-0C281298DA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5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80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/>
              <a:t>(Note –</a:t>
            </a:r>
            <a:r>
              <a:rPr lang="en-GB" sz="1200" baseline="0" dirty="0" smtClean="0"/>
              <a:t> photo from 2004, not 90’s.) </a:t>
            </a:r>
            <a:r>
              <a:rPr lang="en-GB" sz="1200" dirty="0" smtClean="0"/>
              <a:t>Soldiers escorting illegally-logged luxury timber, Phnom Aural Wildlife Sanctuary, May 2004.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13C0-D9C9-4236-BDAA-0C281298DA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41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Note – this is an</a:t>
            </a:r>
            <a:r>
              <a:rPr lang="en-GB" sz="1200" baseline="0" dirty="0" smtClean="0"/>
              <a:t> example of the devastation caused by illegal logging but not from the period mentioned in the presentation (2013 not 90’s).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Local residents walk through what was once forest, recently cleared to make way for a rubber plantation in </a:t>
            </a:r>
            <a:r>
              <a:rPr lang="en-GB" sz="1200" dirty="0" err="1" smtClean="0"/>
              <a:t>Ratanakiri</a:t>
            </a:r>
            <a:r>
              <a:rPr lang="en-GB" sz="1200" dirty="0" smtClean="0"/>
              <a:t> Province, March 2013. Credit, Global Witness / Chris Kelly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13C0-D9C9-4236-BDAA-0C281298DA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40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DD06A-7E12-414D-963E-0F75EEC0BC5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158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indigenous woman stands next to pumps used for irrigation in a HAGL plantation, Laos. </a:t>
            </a:r>
            <a:r>
              <a:rPr lang="en-GB" dirty="0" smtClean="0"/>
              <a:t> In Rubber Barons, Global Witness documents the devastating impact of Vietnam’s rush for rubber on local communities in Laos and Cambodia.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DD06A-7E12-414D-963E-0F75EEC0BC5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011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Local residents walk through what was once forest, recently cleared to make way for a rubber plantation in </a:t>
            </a:r>
            <a:r>
              <a:rPr lang="en-GB" dirty="0" err="1" smtClean="0"/>
              <a:t>Ratanakiri</a:t>
            </a:r>
            <a:r>
              <a:rPr lang="en-GB" dirty="0" smtClean="0"/>
              <a:t> Province, March 2013.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13C0-D9C9-4236-BDAA-0C281298DA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 sign for Michelin tyres seen in Phnom Penh, Cambodia. 29/03/2013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13C0-D9C9-4236-BDAA-0C281298DA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62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Shots of some of our campaigns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Still image of maps - incase video doesn’t work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80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5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160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614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1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57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76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62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30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65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4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6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BACE3-B10B-4207-944F-B70E5B121CFE}" type="datetimeFigureOut">
              <a:rPr lang="en-GB" smtClean="0"/>
              <a:t>23/09/18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9567-B89A-422B-913E-E8A2486B0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834100" y="992776"/>
            <a:ext cx="6820400" cy="236484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889167" y="3778834"/>
            <a:ext cx="11360800" cy="105696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41" name="Shape 41"/>
          <p:cNvPicPr preferRelativeResize="0"/>
          <p:nvPr/>
        </p:nvPicPr>
        <p:blipFill rotWithShape="1">
          <a:blip r:embed="rId3">
            <a:alphaModFix/>
          </a:blip>
          <a:srcRect l="2931"/>
          <a:stretch/>
        </p:blipFill>
        <p:spPr>
          <a:xfrm>
            <a:off x="0" y="0"/>
            <a:ext cx="123274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-139700" y="2459160"/>
            <a:ext cx="6071600" cy="180252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3100" b="1" dirty="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Find the facts. </a:t>
            </a:r>
            <a:endParaRPr sz="3100" b="1" dirty="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3100" b="1" dirty="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Expose the story. </a:t>
            </a:r>
            <a:endParaRPr sz="3100" b="1" dirty="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3100" b="1" dirty="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Change the system.</a:t>
            </a:r>
            <a:endParaRPr sz="2600" b="1" dirty="0">
              <a:solidFill>
                <a:srgbClr val="000000"/>
              </a:solidFill>
              <a:highlight>
                <a:srgbClr val="FFFF00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31447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6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338303" y="1566952"/>
            <a:ext cx="75153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itillium Bd" panose="00000800000000000000" pitchFamily="50" charset="0"/>
              </a:rPr>
              <a:t>“Losing the forest is like losing life.”</a:t>
            </a:r>
          </a:p>
          <a:p>
            <a:endParaRPr lang="en-GB" sz="3200" dirty="0">
              <a:solidFill>
                <a:schemeClr val="bg1"/>
              </a:solidFill>
              <a:latin typeface="Titillium Bd" panose="00000800000000000000" pitchFamily="50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A village elder describes the impact of Hoang </a:t>
            </a:r>
            <a:r>
              <a:rPr lang="en-GB" sz="2400" dirty="0" err="1">
                <a:solidFill>
                  <a:schemeClr val="bg1"/>
                </a:solidFill>
                <a:latin typeface="Titillium" panose="00000500000000000000" pitchFamily="50" charset="0"/>
              </a:rPr>
              <a:t>Anh</a:t>
            </a: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tillium" panose="00000500000000000000" pitchFamily="50" charset="0"/>
              </a:rPr>
              <a:t>Mang</a:t>
            </a: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 Yang’s forest clearance</a:t>
            </a:r>
            <a:b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</a:br>
            <a:endParaRPr lang="en-GB" sz="2400" dirty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Rubber Barons </a:t>
            </a:r>
          </a:p>
          <a:p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Global Witness, 2013</a:t>
            </a:r>
          </a:p>
        </p:txBody>
      </p:sp>
    </p:spTree>
    <p:extLst>
      <p:ext uri="{BB962C8B-B14F-4D97-AF65-F5344CB8AC3E}">
        <p14:creationId xmlns:p14="http://schemas.microsoft.com/office/powerpoint/2010/main" val="9370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3"/>
    </mc:Choice>
    <mc:Fallback xmlns="">
      <p:transition spd="slow" advTm="111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834"/>
            <a:ext cx="12192000" cy="8136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5511" y="6443330"/>
            <a:ext cx="342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© Global Witness/Chris Kelly</a:t>
            </a:r>
          </a:p>
        </p:txBody>
      </p:sp>
    </p:spTree>
    <p:extLst>
      <p:ext uri="{BB962C8B-B14F-4D97-AF65-F5344CB8AC3E}">
        <p14:creationId xmlns:p14="http://schemas.microsoft.com/office/powerpoint/2010/main" val="416900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100" y="863136"/>
            <a:ext cx="8434907" cy="599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7534" y="52600"/>
            <a:ext cx="2998333" cy="299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0" y="52600"/>
            <a:ext cx="2998333" cy="299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5867" y="52600"/>
            <a:ext cx="2998333" cy="299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9742" y="3195038"/>
            <a:ext cx="2998367" cy="299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93" y="3218071"/>
            <a:ext cx="2998367" cy="299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14809" y="52604"/>
            <a:ext cx="2952233" cy="295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11450" y="3171984"/>
            <a:ext cx="2998333" cy="299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08104" y="3172005"/>
            <a:ext cx="3044433" cy="3044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17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100" y="863136"/>
            <a:ext cx="8434907" cy="599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8309" y="233303"/>
            <a:ext cx="8763036" cy="609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30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540" y="-2281400"/>
            <a:ext cx="12691540" cy="9256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8509" y="6488668"/>
            <a:ext cx="352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tillium" panose="00000500000000000000" pitchFamily="50" charset="0"/>
              </a:rPr>
              <a:t>© Goldman Environmental Prize</a:t>
            </a:r>
            <a:endParaRPr lang="en-GB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0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3860"/>
            <a:ext cx="12192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2" y="6488668"/>
            <a:ext cx="6517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© Thom</a:t>
            </a:r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 </a:t>
            </a:r>
            <a:r>
              <a:rPr lang="en-GB" sz="1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Pierce/Guardian/Global Witness/UN </a:t>
            </a:r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36401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3" y="-1788929"/>
            <a:ext cx="12379842" cy="9284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2" y="6488668"/>
            <a:ext cx="6517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© Thom</a:t>
            </a:r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 </a:t>
            </a:r>
            <a:r>
              <a:rPr lang="en-GB" sz="1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Pierce/Guardian/Global Witness/UN </a:t>
            </a:r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80160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t="-500" b="499"/>
          <a:stretch/>
        </p:blipFill>
        <p:spPr>
          <a:xfrm>
            <a:off x="3047300" y="-1"/>
            <a:ext cx="9144707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1574800" y="1738835"/>
            <a:ext cx="9436400" cy="3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/>
            <a:endParaRPr lang="en-GB" sz="4000" b="1" dirty="0"/>
          </a:p>
          <a:p>
            <a:pPr lvl="0"/>
            <a:endParaRPr lang="en-GB" sz="4000" b="1" dirty="0"/>
          </a:p>
          <a:p>
            <a:pPr lvl="0"/>
            <a:r>
              <a:rPr lang="en-GB" sz="4000" b="1" dirty="0"/>
              <a:t>www.globalwitness.org/defenders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70128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r="4358"/>
          <a:stretch>
            <a:fillRect/>
          </a:stretch>
        </p:blipFill>
        <p:spPr>
          <a:xfrm>
            <a:off x="0" y="0"/>
            <a:ext cx="12192000" cy="9626914"/>
          </a:xfrm>
        </p:spPr>
      </p:pic>
      <p:sp>
        <p:nvSpPr>
          <p:cNvPr id="5" name="TextBox 4"/>
          <p:cNvSpPr txBox="1"/>
          <p:nvPr/>
        </p:nvSpPr>
        <p:spPr>
          <a:xfrm>
            <a:off x="10451805" y="6550223"/>
            <a:ext cx="174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© Global Witness</a:t>
            </a:r>
            <a:endParaRPr lang="en-GB" sz="16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9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834"/>
            <a:ext cx="12192000" cy="8136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5512" y="6478035"/>
            <a:ext cx="3413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© Global Witness/Chris Kelly</a:t>
            </a:r>
          </a:p>
        </p:txBody>
      </p:sp>
    </p:spTree>
    <p:extLst>
      <p:ext uri="{BB962C8B-B14F-4D97-AF65-F5344CB8AC3E}">
        <p14:creationId xmlns:p14="http://schemas.microsoft.com/office/powerpoint/2010/main" val="23906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17" y="0"/>
            <a:ext cx="74709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05668" y="6550223"/>
            <a:ext cx="149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© Global Witness</a:t>
            </a:r>
            <a:endParaRPr lang="en-GB" sz="14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7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4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334000" cy="75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9102"/>
            <a:ext cx="12192000" cy="73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4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9382"/>
            <a:ext cx="7517220" cy="7026238"/>
          </a:xfrm>
          <a:prstGeom prst="rect">
            <a:avLst/>
          </a:prstGeom>
          <a:solidFill>
            <a:srgbClr val="636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80" y="-19382"/>
            <a:ext cx="4846320" cy="6867691"/>
          </a:xfrm>
          <a:prstGeom prst="rect">
            <a:avLst/>
          </a:prstGeom>
          <a:ln>
            <a:solidFill>
              <a:srgbClr val="636F57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72163" y="1122915"/>
            <a:ext cx="49587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itillium Bd" panose="00000800000000000000" pitchFamily="50" charset="0"/>
              </a:rPr>
              <a:t>“Two of Vietnam’s largest companies…have leased vast tracts of land for plantations in Laos and Cambodia.</a:t>
            </a:r>
          </a:p>
          <a:p>
            <a:endParaRPr lang="en-GB" sz="2400" dirty="0">
              <a:solidFill>
                <a:schemeClr val="bg1"/>
              </a:solidFill>
              <a:latin typeface="Titillium Bd" panose="00000800000000000000" pitchFamily="50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Titillium Bd" panose="00000800000000000000" pitchFamily="50" charset="0"/>
              </a:rPr>
              <a:t>“Deals are cloaked in secrecy and they are bankrolled by international finance such as Deutsche Bank and the International Finance Corporation.”</a:t>
            </a:r>
          </a:p>
          <a:p>
            <a:endParaRPr lang="en-GB" sz="2400" dirty="0">
              <a:solidFill>
                <a:schemeClr val="bg1"/>
              </a:solidFill>
              <a:latin typeface="Titillium Bd" panose="00000800000000000000" pitchFamily="50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Titillium" panose="00000500000000000000" pitchFamily="50" charset="0"/>
              </a:rPr>
              <a:t>Rubber Barons</a:t>
            </a:r>
            <a:br>
              <a:rPr lang="en-GB" sz="2000" dirty="0">
                <a:solidFill>
                  <a:schemeClr val="bg1"/>
                </a:solidFill>
                <a:latin typeface="Titillium" panose="00000500000000000000" pitchFamily="50" charset="0"/>
              </a:rPr>
            </a:br>
            <a:r>
              <a:rPr lang="en-GB" sz="2000" dirty="0">
                <a:solidFill>
                  <a:schemeClr val="bg1"/>
                </a:solidFill>
                <a:latin typeface="Titillium" panose="00000500000000000000" pitchFamily="50" charset="0"/>
              </a:rPr>
              <a:t>Global Witness</a:t>
            </a:r>
          </a:p>
        </p:txBody>
      </p:sp>
    </p:spTree>
    <p:extLst>
      <p:ext uri="{BB962C8B-B14F-4D97-AF65-F5344CB8AC3E}">
        <p14:creationId xmlns:p14="http://schemas.microsoft.com/office/powerpoint/2010/main" val="7277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3"/>
    </mc:Choice>
    <mc:Fallback xmlns="">
      <p:transition spd="slow" advTm="139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360"/>
            <a:ext cx="12192000" cy="8136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4244" y="6478035"/>
            <a:ext cx="3413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tillium" panose="00000500000000000000" pitchFamily="50" charset="0"/>
              </a:rPr>
              <a:t>© Global Witness/Chris Kelly</a:t>
            </a:r>
          </a:p>
        </p:txBody>
      </p:sp>
    </p:spTree>
    <p:extLst>
      <p:ext uri="{BB962C8B-B14F-4D97-AF65-F5344CB8AC3E}">
        <p14:creationId xmlns:p14="http://schemas.microsoft.com/office/powerpoint/2010/main" val="27384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1"/>
    </mc:Choice>
    <mc:Fallback xmlns="">
      <p:transition spd="slow" advTm="122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48034" y="6518324"/>
            <a:ext cx="311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© Global Witness/Chris Kelly</a:t>
            </a:r>
            <a:endParaRPr lang="en-GB" sz="16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3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322</Words>
  <Application>Microsoft Macintosh PowerPoint</Application>
  <PresentationFormat>Custom</PresentationFormat>
  <Paragraphs>44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GW-SCCM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Lee</dc:creator>
  <cp:lastModifiedBy>Gillian Caldwell</cp:lastModifiedBy>
  <cp:revision>18</cp:revision>
  <dcterms:created xsi:type="dcterms:W3CDTF">2018-09-17T12:35:33Z</dcterms:created>
  <dcterms:modified xsi:type="dcterms:W3CDTF">2018-09-23T15:13:58Z</dcterms:modified>
</cp:coreProperties>
</file>