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4" r:id="rId7"/>
    <p:sldId id="268" r:id="rId8"/>
    <p:sldId id="261" r:id="rId9"/>
    <p:sldId id="262" r:id="rId10"/>
    <p:sldId id="267"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448B3-F992-4430-BEFE-CC0138A8986C}" type="doc">
      <dgm:prSet loTypeId="urn:microsoft.com/office/officeart/2005/8/layout/radial5" loCatId="cycle" qsTypeId="urn:microsoft.com/office/officeart/2005/8/quickstyle/simple2" qsCatId="simple" csTypeId="urn:microsoft.com/office/officeart/2005/8/colors/colorful4" csCatId="colorful" phldr="1"/>
      <dgm:spPr/>
      <dgm:t>
        <a:bodyPr/>
        <a:lstStyle/>
        <a:p>
          <a:endParaRPr lang="en-US"/>
        </a:p>
      </dgm:t>
    </dgm:pt>
    <dgm:pt modelId="{2062515C-ECF4-4CBA-AB8A-AE1C91ED389D}">
      <dgm:prSet phldrT="[Text]"/>
      <dgm:spPr>
        <a:solidFill>
          <a:srgbClr val="00B050"/>
        </a:solidFill>
      </dgm:spPr>
      <dgm:t>
        <a:bodyPr/>
        <a:lstStyle/>
        <a:p>
          <a:r>
            <a:rPr lang="en-US" b="1" dirty="0" smtClean="0">
              <a:solidFill>
                <a:srgbClr val="002060"/>
              </a:solidFill>
              <a:latin typeface="Arial" panose="020B0604020202020204" pitchFamily="34" charset="0"/>
              <a:cs typeface="Arial" panose="020B0604020202020204" pitchFamily="34" charset="0"/>
            </a:rPr>
            <a:t>MSP:</a:t>
          </a:r>
        </a:p>
        <a:p>
          <a:r>
            <a:rPr lang="en-US" b="1" dirty="0" smtClean="0">
              <a:solidFill>
                <a:srgbClr val="002060"/>
              </a:solidFill>
              <a:latin typeface="Arial" panose="020B0604020202020204" pitchFamily="34" charset="0"/>
              <a:cs typeface="Arial" panose="020B0604020202020204" pitchFamily="34" charset="0"/>
            </a:rPr>
            <a:t>LGWG</a:t>
          </a:r>
          <a:endParaRPr lang="en-US" b="1" dirty="0">
            <a:solidFill>
              <a:srgbClr val="002060"/>
            </a:solidFill>
            <a:latin typeface="Arial" panose="020B0604020202020204" pitchFamily="34" charset="0"/>
            <a:cs typeface="Arial" panose="020B0604020202020204" pitchFamily="34" charset="0"/>
          </a:endParaRPr>
        </a:p>
      </dgm:t>
    </dgm:pt>
    <dgm:pt modelId="{CE6514A2-7BE7-4CF3-B06F-5E25861F8F5D}" type="parTrans" cxnId="{51D9C000-CA83-45AA-9B16-47301CA1CF90}">
      <dgm:prSet/>
      <dgm:spPr/>
      <dgm:t>
        <a:bodyPr/>
        <a:lstStyle/>
        <a:p>
          <a:endParaRPr lang="en-US" b="1"/>
        </a:p>
      </dgm:t>
    </dgm:pt>
    <dgm:pt modelId="{17D62AC1-BE1D-47F0-8260-2CC41090032D}" type="sibTrans" cxnId="{51D9C000-CA83-45AA-9B16-47301CA1CF90}">
      <dgm:prSet/>
      <dgm:spPr/>
      <dgm:t>
        <a:bodyPr/>
        <a:lstStyle/>
        <a:p>
          <a:endParaRPr lang="en-US" b="1"/>
        </a:p>
      </dgm:t>
    </dgm:pt>
    <dgm:pt modelId="{B0A48970-D67C-4888-B43E-40BA39160272}">
      <dgm:prSet phldrT="[Text]" custT="1"/>
      <dgm:spPr/>
      <dgm:t>
        <a:bodyPr/>
        <a:lstStyle/>
        <a:p>
          <a:pPr algn="ctr"/>
          <a:endParaRPr lang="en-US" sz="1400" b="1" u="none" dirty="0">
            <a:solidFill>
              <a:srgbClr val="002060"/>
            </a:solidFill>
            <a:latin typeface="Preeti" pitchFamily="2" charset="0"/>
          </a:endParaRPr>
        </a:p>
      </dgm:t>
    </dgm:pt>
    <dgm:pt modelId="{B398158C-8FF4-4A16-9B7C-2F8DAE898763}" type="parTrans" cxnId="{C02FD13B-BD6A-4F4D-94D9-6B7661EA8976}">
      <dgm:prSet/>
      <dgm:spPr/>
      <dgm:t>
        <a:bodyPr/>
        <a:lstStyle/>
        <a:p>
          <a:endParaRPr lang="en-US" b="1"/>
        </a:p>
      </dgm:t>
    </dgm:pt>
    <dgm:pt modelId="{2A46B5AA-8EEB-4CBD-895D-570C5332F6EE}" type="sibTrans" cxnId="{C02FD13B-BD6A-4F4D-94D9-6B7661EA8976}">
      <dgm:prSet/>
      <dgm:spPr/>
      <dgm:t>
        <a:bodyPr/>
        <a:lstStyle/>
        <a:p>
          <a:endParaRPr lang="en-US" b="1"/>
        </a:p>
      </dgm:t>
    </dgm:pt>
    <dgm:pt modelId="{8B4EECF9-F7B5-463B-9976-C37C267B8D2A}">
      <dgm:prSet phldrT="[Text]" custT="1"/>
      <dgm:spPr/>
      <dgm:t>
        <a:bodyPr/>
        <a:lstStyle/>
        <a:p>
          <a:pPr algn="ctr"/>
          <a:r>
            <a:rPr lang="en-US" sz="1600" b="1" dirty="0" smtClean="0">
              <a:solidFill>
                <a:srgbClr val="002060"/>
              </a:solidFill>
            </a:rPr>
            <a:t>CSOs: </a:t>
          </a:r>
          <a:endParaRPr lang="en-US" sz="1600" b="1" dirty="0">
            <a:solidFill>
              <a:srgbClr val="002060"/>
            </a:solidFill>
          </a:endParaRPr>
        </a:p>
      </dgm:t>
    </dgm:pt>
    <dgm:pt modelId="{A7897C19-9233-49CD-BCCE-8007851EBBA6}" type="parTrans" cxnId="{912B8828-183D-46D3-9206-F95C505364B3}">
      <dgm:prSet/>
      <dgm:spPr/>
      <dgm:t>
        <a:bodyPr/>
        <a:lstStyle/>
        <a:p>
          <a:endParaRPr lang="en-US" b="1"/>
        </a:p>
      </dgm:t>
    </dgm:pt>
    <dgm:pt modelId="{0B5CE33D-16CA-4D30-AF1F-2A6FA70666A2}" type="sibTrans" cxnId="{912B8828-183D-46D3-9206-F95C505364B3}">
      <dgm:prSet/>
      <dgm:spPr/>
      <dgm:t>
        <a:bodyPr/>
        <a:lstStyle/>
        <a:p>
          <a:endParaRPr lang="en-US" b="1"/>
        </a:p>
      </dgm:t>
    </dgm:pt>
    <dgm:pt modelId="{57647DD7-CB23-49A2-9E87-21427CE98F3C}">
      <dgm:prSet phldrT="[Text]" custT="1"/>
      <dgm:spPr/>
      <dgm:t>
        <a:bodyPr/>
        <a:lstStyle/>
        <a:p>
          <a:pPr algn="ctr"/>
          <a:r>
            <a:rPr lang="en-US" sz="1600" b="1" dirty="0" smtClean="0">
              <a:solidFill>
                <a:srgbClr val="002060"/>
              </a:solidFill>
            </a:rPr>
            <a:t>KU, TU, PU</a:t>
          </a:r>
          <a:endParaRPr lang="en-US" sz="1800" b="1" dirty="0">
            <a:solidFill>
              <a:srgbClr val="002060"/>
            </a:solidFill>
          </a:endParaRPr>
        </a:p>
      </dgm:t>
    </dgm:pt>
    <dgm:pt modelId="{EA437069-072F-426C-97FE-12BB51EECD05}" type="parTrans" cxnId="{9007C566-9526-40D5-A5AE-2998A3860E2D}">
      <dgm:prSet/>
      <dgm:spPr/>
      <dgm:t>
        <a:bodyPr/>
        <a:lstStyle/>
        <a:p>
          <a:endParaRPr lang="en-US" b="1"/>
        </a:p>
      </dgm:t>
    </dgm:pt>
    <dgm:pt modelId="{39D42486-18E5-4D12-81B0-04B8E3944441}" type="sibTrans" cxnId="{9007C566-9526-40D5-A5AE-2998A3860E2D}">
      <dgm:prSet/>
      <dgm:spPr/>
      <dgm:t>
        <a:bodyPr/>
        <a:lstStyle/>
        <a:p>
          <a:endParaRPr lang="en-US" b="1"/>
        </a:p>
      </dgm:t>
    </dgm:pt>
    <dgm:pt modelId="{3C0EFDC2-EA2A-447E-86EF-16381B1CBAA7}">
      <dgm:prSet phldrT="[Text]" custT="1"/>
      <dgm:spPr>
        <a:solidFill>
          <a:schemeClr val="accent2"/>
        </a:solidFill>
      </dgm:spPr>
      <dgm:t>
        <a:bodyPr/>
        <a:lstStyle/>
        <a:p>
          <a:pPr algn="ctr"/>
          <a:r>
            <a:rPr lang="en-US" sz="1100" b="1" dirty="0" smtClean="0">
              <a:solidFill>
                <a:srgbClr val="002060"/>
              </a:solidFill>
            </a:rPr>
            <a:t>FAO</a:t>
          </a:r>
          <a:r>
            <a:rPr lang="en-US" sz="1100" b="1" dirty="0">
              <a:solidFill>
                <a:srgbClr val="002060"/>
              </a:solidFill>
            </a:rPr>
            <a:t>, UNDP, UNHABITAT, OXFAM, CARE, HELVETAS, HFHN,</a:t>
          </a:r>
          <a:endParaRPr lang="en-US" sz="1600" b="1" dirty="0">
            <a:solidFill>
              <a:srgbClr val="002060"/>
            </a:solidFill>
            <a:latin typeface="Preeti" pitchFamily="2" charset="0"/>
          </a:endParaRPr>
        </a:p>
      </dgm:t>
    </dgm:pt>
    <dgm:pt modelId="{897F3492-13E6-475B-B66B-2216285D3865}" type="parTrans" cxnId="{839DF7F3-7FFD-4328-9214-BE83E7AAD7DE}">
      <dgm:prSet/>
      <dgm:spPr/>
      <dgm:t>
        <a:bodyPr/>
        <a:lstStyle/>
        <a:p>
          <a:endParaRPr lang="en-US" b="1"/>
        </a:p>
      </dgm:t>
    </dgm:pt>
    <dgm:pt modelId="{176A0DBF-A6AB-4AC0-BB5F-9F5B4B0B5442}" type="sibTrans" cxnId="{839DF7F3-7FFD-4328-9214-BE83E7AAD7DE}">
      <dgm:prSet/>
      <dgm:spPr/>
      <dgm:t>
        <a:bodyPr/>
        <a:lstStyle/>
        <a:p>
          <a:endParaRPr lang="en-US" b="1"/>
        </a:p>
      </dgm:t>
    </dgm:pt>
    <dgm:pt modelId="{7DA371D4-F0B4-42A2-9003-855B1D24A23F}">
      <dgm:prSet phldrT="[Text]" custT="1"/>
      <dgm:spPr>
        <a:solidFill>
          <a:schemeClr val="bg2">
            <a:lumMod val="75000"/>
          </a:schemeClr>
        </a:solidFill>
      </dgm:spPr>
      <dgm:t>
        <a:bodyPr/>
        <a:lstStyle/>
        <a:p>
          <a:r>
            <a:rPr lang="en-US" sz="1600" b="1" dirty="0" smtClean="0">
              <a:solidFill>
                <a:srgbClr val="002060"/>
              </a:solidFill>
            </a:rPr>
            <a:t>Private </a:t>
          </a:r>
          <a:r>
            <a:rPr lang="en-US" sz="1600" b="1" dirty="0">
              <a:solidFill>
                <a:srgbClr val="002060"/>
              </a:solidFill>
            </a:rPr>
            <a:t>Sector</a:t>
          </a:r>
        </a:p>
      </dgm:t>
    </dgm:pt>
    <dgm:pt modelId="{79A50000-5CB3-4C4D-8D02-BD625C23BF0C}" type="parTrans" cxnId="{41508767-EB1E-42C1-97B4-C9488EE610CC}">
      <dgm:prSet/>
      <dgm:spPr/>
      <dgm:t>
        <a:bodyPr/>
        <a:lstStyle/>
        <a:p>
          <a:endParaRPr lang="en-US" b="1"/>
        </a:p>
      </dgm:t>
    </dgm:pt>
    <dgm:pt modelId="{F1EC8BF8-D60E-4B27-AB4E-A90169709E7D}" type="sibTrans" cxnId="{41508767-EB1E-42C1-97B4-C9488EE610CC}">
      <dgm:prSet/>
      <dgm:spPr/>
      <dgm:t>
        <a:bodyPr/>
        <a:lstStyle/>
        <a:p>
          <a:endParaRPr lang="en-US" b="1"/>
        </a:p>
      </dgm:t>
    </dgm:pt>
    <dgm:pt modelId="{3645946B-11C0-4E4E-9558-A31E23EE81B3}">
      <dgm:prSet phldrT="[Text]" custT="1"/>
      <dgm:spPr/>
      <dgm:t>
        <a:bodyPr/>
        <a:lstStyle/>
        <a:p>
          <a:pPr algn="ctr"/>
          <a:r>
            <a:rPr lang="en-US" sz="1100" b="1" dirty="0">
              <a:solidFill>
                <a:srgbClr val="002060"/>
              </a:solidFill>
            </a:rPr>
            <a:t>MOACL, MOLD, MOAD, </a:t>
          </a:r>
          <a:r>
            <a:rPr lang="en-US" sz="1100" b="1" dirty="0" smtClean="0">
              <a:solidFill>
                <a:srgbClr val="002060"/>
              </a:solidFill>
            </a:rPr>
            <a:t>MOFE</a:t>
          </a:r>
          <a:endParaRPr lang="en-US" sz="1100" b="1" dirty="0">
            <a:solidFill>
              <a:srgbClr val="002060"/>
            </a:solidFill>
          </a:endParaRPr>
        </a:p>
      </dgm:t>
    </dgm:pt>
    <dgm:pt modelId="{664E312C-44A4-476B-B803-BBA91B951A95}" type="parTrans" cxnId="{8637DE34-DECD-48F2-829F-F7012A37DBDE}">
      <dgm:prSet/>
      <dgm:spPr/>
      <dgm:t>
        <a:bodyPr/>
        <a:lstStyle/>
        <a:p>
          <a:endParaRPr lang="en-US" b="1"/>
        </a:p>
      </dgm:t>
    </dgm:pt>
    <dgm:pt modelId="{B9841157-6181-4C99-A724-6888E943C5A1}" type="sibTrans" cxnId="{8637DE34-DECD-48F2-829F-F7012A37DBDE}">
      <dgm:prSet/>
      <dgm:spPr/>
      <dgm:t>
        <a:bodyPr/>
        <a:lstStyle/>
        <a:p>
          <a:endParaRPr lang="en-US" b="1"/>
        </a:p>
      </dgm:t>
    </dgm:pt>
    <dgm:pt modelId="{0D0AC7E3-A584-4423-8C1F-08E7002F213C}" type="pres">
      <dgm:prSet presAssocID="{603448B3-F992-4430-BEFE-CC0138A8986C}" presName="Name0" presStyleCnt="0">
        <dgm:presLayoutVars>
          <dgm:chMax val="1"/>
          <dgm:dir/>
          <dgm:animLvl val="ctr"/>
          <dgm:resizeHandles val="exact"/>
        </dgm:presLayoutVars>
      </dgm:prSet>
      <dgm:spPr/>
      <dgm:t>
        <a:bodyPr/>
        <a:lstStyle/>
        <a:p>
          <a:endParaRPr lang="en-US"/>
        </a:p>
      </dgm:t>
    </dgm:pt>
    <dgm:pt modelId="{645D87E1-A1BA-45D9-961D-99E3C446D9F9}" type="pres">
      <dgm:prSet presAssocID="{2062515C-ECF4-4CBA-AB8A-AE1C91ED389D}" presName="centerShape" presStyleLbl="node0" presStyleIdx="0" presStyleCnt="1"/>
      <dgm:spPr/>
      <dgm:t>
        <a:bodyPr/>
        <a:lstStyle/>
        <a:p>
          <a:endParaRPr lang="en-US"/>
        </a:p>
      </dgm:t>
    </dgm:pt>
    <dgm:pt modelId="{B5F515BD-6185-4D4C-B6D5-EDE726C560DE}" type="pres">
      <dgm:prSet presAssocID="{B398158C-8FF4-4A16-9B7C-2F8DAE898763}" presName="parTrans" presStyleLbl="sibTrans2D1" presStyleIdx="0" presStyleCnt="5"/>
      <dgm:spPr/>
      <dgm:t>
        <a:bodyPr/>
        <a:lstStyle/>
        <a:p>
          <a:endParaRPr lang="en-US"/>
        </a:p>
      </dgm:t>
    </dgm:pt>
    <dgm:pt modelId="{CDD7A788-FEC7-4E42-9D5F-BB5C31D608D2}" type="pres">
      <dgm:prSet presAssocID="{B398158C-8FF4-4A16-9B7C-2F8DAE898763}" presName="connectorText" presStyleLbl="sibTrans2D1" presStyleIdx="0" presStyleCnt="5"/>
      <dgm:spPr/>
      <dgm:t>
        <a:bodyPr/>
        <a:lstStyle/>
        <a:p>
          <a:endParaRPr lang="en-US"/>
        </a:p>
      </dgm:t>
    </dgm:pt>
    <dgm:pt modelId="{0705D6BD-1B59-43BF-A317-17C0B5B0722F}" type="pres">
      <dgm:prSet presAssocID="{B0A48970-D67C-4888-B43E-40BA39160272}" presName="node" presStyleLbl="node1" presStyleIdx="0" presStyleCnt="5">
        <dgm:presLayoutVars>
          <dgm:bulletEnabled val="1"/>
        </dgm:presLayoutVars>
      </dgm:prSet>
      <dgm:spPr/>
      <dgm:t>
        <a:bodyPr/>
        <a:lstStyle/>
        <a:p>
          <a:endParaRPr lang="en-US"/>
        </a:p>
      </dgm:t>
    </dgm:pt>
    <dgm:pt modelId="{E65523E2-C687-4BA9-868B-2961E66F66A2}" type="pres">
      <dgm:prSet presAssocID="{79A50000-5CB3-4C4D-8D02-BD625C23BF0C}" presName="parTrans" presStyleLbl="sibTrans2D1" presStyleIdx="1" presStyleCnt="5"/>
      <dgm:spPr/>
      <dgm:t>
        <a:bodyPr/>
        <a:lstStyle/>
        <a:p>
          <a:endParaRPr lang="en-US"/>
        </a:p>
      </dgm:t>
    </dgm:pt>
    <dgm:pt modelId="{DBB3EC39-A68F-4BA4-AD19-989CC335EBD4}" type="pres">
      <dgm:prSet presAssocID="{79A50000-5CB3-4C4D-8D02-BD625C23BF0C}" presName="connectorText" presStyleLbl="sibTrans2D1" presStyleIdx="1" presStyleCnt="5"/>
      <dgm:spPr/>
      <dgm:t>
        <a:bodyPr/>
        <a:lstStyle/>
        <a:p>
          <a:endParaRPr lang="en-US"/>
        </a:p>
      </dgm:t>
    </dgm:pt>
    <dgm:pt modelId="{D2BCA055-7006-4B1E-B260-669AA8C99CBB}" type="pres">
      <dgm:prSet presAssocID="{7DA371D4-F0B4-42A2-9003-855B1D24A23F}" presName="node" presStyleLbl="node1" presStyleIdx="1" presStyleCnt="5">
        <dgm:presLayoutVars>
          <dgm:bulletEnabled val="1"/>
        </dgm:presLayoutVars>
      </dgm:prSet>
      <dgm:spPr/>
      <dgm:t>
        <a:bodyPr/>
        <a:lstStyle/>
        <a:p>
          <a:endParaRPr lang="en-US"/>
        </a:p>
      </dgm:t>
    </dgm:pt>
    <dgm:pt modelId="{C116C761-A4DD-492D-A576-949DC1810C1A}" type="pres">
      <dgm:prSet presAssocID="{A7897C19-9233-49CD-BCCE-8007851EBBA6}" presName="parTrans" presStyleLbl="sibTrans2D1" presStyleIdx="2" presStyleCnt="5"/>
      <dgm:spPr/>
      <dgm:t>
        <a:bodyPr/>
        <a:lstStyle/>
        <a:p>
          <a:endParaRPr lang="en-US"/>
        </a:p>
      </dgm:t>
    </dgm:pt>
    <dgm:pt modelId="{700D7DA3-1D8B-406F-B251-C747F295041E}" type="pres">
      <dgm:prSet presAssocID="{A7897C19-9233-49CD-BCCE-8007851EBBA6}" presName="connectorText" presStyleLbl="sibTrans2D1" presStyleIdx="2" presStyleCnt="5"/>
      <dgm:spPr/>
      <dgm:t>
        <a:bodyPr/>
        <a:lstStyle/>
        <a:p>
          <a:endParaRPr lang="en-US"/>
        </a:p>
      </dgm:t>
    </dgm:pt>
    <dgm:pt modelId="{8C093572-4AC5-42E7-84F2-44A84537467C}" type="pres">
      <dgm:prSet presAssocID="{8B4EECF9-F7B5-463B-9976-C37C267B8D2A}" presName="node" presStyleLbl="node1" presStyleIdx="2" presStyleCnt="5">
        <dgm:presLayoutVars>
          <dgm:bulletEnabled val="1"/>
        </dgm:presLayoutVars>
      </dgm:prSet>
      <dgm:spPr/>
      <dgm:t>
        <a:bodyPr/>
        <a:lstStyle/>
        <a:p>
          <a:endParaRPr lang="en-US"/>
        </a:p>
      </dgm:t>
    </dgm:pt>
    <dgm:pt modelId="{29EBF66C-ABC8-4E95-8F3C-FE30A609D9EF}" type="pres">
      <dgm:prSet presAssocID="{EA437069-072F-426C-97FE-12BB51EECD05}" presName="parTrans" presStyleLbl="sibTrans2D1" presStyleIdx="3" presStyleCnt="5"/>
      <dgm:spPr/>
      <dgm:t>
        <a:bodyPr/>
        <a:lstStyle/>
        <a:p>
          <a:endParaRPr lang="en-US"/>
        </a:p>
      </dgm:t>
    </dgm:pt>
    <dgm:pt modelId="{2A9744EE-70FA-486A-A448-AF1AC6DB3B8E}" type="pres">
      <dgm:prSet presAssocID="{EA437069-072F-426C-97FE-12BB51EECD05}" presName="connectorText" presStyleLbl="sibTrans2D1" presStyleIdx="3" presStyleCnt="5"/>
      <dgm:spPr/>
      <dgm:t>
        <a:bodyPr/>
        <a:lstStyle/>
        <a:p>
          <a:endParaRPr lang="en-US"/>
        </a:p>
      </dgm:t>
    </dgm:pt>
    <dgm:pt modelId="{757462E2-D4D5-44BE-9CDA-F3C8DD086C5C}" type="pres">
      <dgm:prSet presAssocID="{57647DD7-CB23-49A2-9E87-21427CE98F3C}" presName="node" presStyleLbl="node1" presStyleIdx="3" presStyleCnt="5">
        <dgm:presLayoutVars>
          <dgm:bulletEnabled val="1"/>
        </dgm:presLayoutVars>
      </dgm:prSet>
      <dgm:spPr/>
      <dgm:t>
        <a:bodyPr/>
        <a:lstStyle/>
        <a:p>
          <a:endParaRPr lang="en-US"/>
        </a:p>
      </dgm:t>
    </dgm:pt>
    <dgm:pt modelId="{387B258E-E677-46D5-9772-7D8BD9922E84}" type="pres">
      <dgm:prSet presAssocID="{897F3492-13E6-475B-B66B-2216285D3865}" presName="parTrans" presStyleLbl="sibTrans2D1" presStyleIdx="4" presStyleCnt="5"/>
      <dgm:spPr/>
      <dgm:t>
        <a:bodyPr/>
        <a:lstStyle/>
        <a:p>
          <a:endParaRPr lang="en-US"/>
        </a:p>
      </dgm:t>
    </dgm:pt>
    <dgm:pt modelId="{6762F9CA-D4DE-4CFB-AB3A-B09C80703FDA}" type="pres">
      <dgm:prSet presAssocID="{897F3492-13E6-475B-B66B-2216285D3865}" presName="connectorText" presStyleLbl="sibTrans2D1" presStyleIdx="4" presStyleCnt="5"/>
      <dgm:spPr/>
      <dgm:t>
        <a:bodyPr/>
        <a:lstStyle/>
        <a:p>
          <a:endParaRPr lang="en-US"/>
        </a:p>
      </dgm:t>
    </dgm:pt>
    <dgm:pt modelId="{0C7253BB-7363-46C0-A410-1F8B0D13E764}" type="pres">
      <dgm:prSet presAssocID="{3C0EFDC2-EA2A-447E-86EF-16381B1CBAA7}" presName="node" presStyleLbl="node1" presStyleIdx="4" presStyleCnt="5">
        <dgm:presLayoutVars>
          <dgm:bulletEnabled val="1"/>
        </dgm:presLayoutVars>
      </dgm:prSet>
      <dgm:spPr/>
      <dgm:t>
        <a:bodyPr/>
        <a:lstStyle/>
        <a:p>
          <a:endParaRPr lang="en-US"/>
        </a:p>
      </dgm:t>
    </dgm:pt>
  </dgm:ptLst>
  <dgm:cxnLst>
    <dgm:cxn modelId="{13E61B45-3124-43CB-8C62-51F662A9E0B9}" type="presOf" srcId="{A7897C19-9233-49CD-BCCE-8007851EBBA6}" destId="{700D7DA3-1D8B-406F-B251-C747F295041E}" srcOrd="1" destOrd="0" presId="urn:microsoft.com/office/officeart/2005/8/layout/radial5"/>
    <dgm:cxn modelId="{912B8828-183D-46D3-9206-F95C505364B3}" srcId="{2062515C-ECF4-4CBA-AB8A-AE1C91ED389D}" destId="{8B4EECF9-F7B5-463B-9976-C37C267B8D2A}" srcOrd="2" destOrd="0" parTransId="{A7897C19-9233-49CD-BCCE-8007851EBBA6}" sibTransId="{0B5CE33D-16CA-4D30-AF1F-2A6FA70666A2}"/>
    <dgm:cxn modelId="{B5EE7FED-C8F9-4709-9F3C-4E507FF94E8B}" type="presOf" srcId="{B398158C-8FF4-4A16-9B7C-2F8DAE898763}" destId="{B5F515BD-6185-4D4C-B6D5-EDE726C560DE}" srcOrd="0" destOrd="0" presId="urn:microsoft.com/office/officeart/2005/8/layout/radial5"/>
    <dgm:cxn modelId="{9007C566-9526-40D5-A5AE-2998A3860E2D}" srcId="{2062515C-ECF4-4CBA-AB8A-AE1C91ED389D}" destId="{57647DD7-CB23-49A2-9E87-21427CE98F3C}" srcOrd="3" destOrd="0" parTransId="{EA437069-072F-426C-97FE-12BB51EECD05}" sibTransId="{39D42486-18E5-4D12-81B0-04B8E3944441}"/>
    <dgm:cxn modelId="{83BB9D08-8E7D-4051-B010-1B4BA6B0F7D2}" type="presOf" srcId="{57647DD7-CB23-49A2-9E87-21427CE98F3C}" destId="{757462E2-D4D5-44BE-9CDA-F3C8DD086C5C}" srcOrd="0" destOrd="0" presId="urn:microsoft.com/office/officeart/2005/8/layout/radial5"/>
    <dgm:cxn modelId="{947DCB23-B698-4E59-99EE-24D02B5308B9}" type="presOf" srcId="{79A50000-5CB3-4C4D-8D02-BD625C23BF0C}" destId="{DBB3EC39-A68F-4BA4-AD19-989CC335EBD4}" srcOrd="1" destOrd="0" presId="urn:microsoft.com/office/officeart/2005/8/layout/radial5"/>
    <dgm:cxn modelId="{15CF0D50-44FA-4A8F-8077-024AB701AE25}" type="presOf" srcId="{2062515C-ECF4-4CBA-AB8A-AE1C91ED389D}" destId="{645D87E1-A1BA-45D9-961D-99E3C446D9F9}" srcOrd="0" destOrd="0" presId="urn:microsoft.com/office/officeart/2005/8/layout/radial5"/>
    <dgm:cxn modelId="{8C89933F-5532-4252-A48A-C538D2C5D7F5}" type="presOf" srcId="{897F3492-13E6-475B-B66B-2216285D3865}" destId="{6762F9CA-D4DE-4CFB-AB3A-B09C80703FDA}" srcOrd="1" destOrd="0" presId="urn:microsoft.com/office/officeart/2005/8/layout/radial5"/>
    <dgm:cxn modelId="{51D9C000-CA83-45AA-9B16-47301CA1CF90}" srcId="{603448B3-F992-4430-BEFE-CC0138A8986C}" destId="{2062515C-ECF4-4CBA-AB8A-AE1C91ED389D}" srcOrd="0" destOrd="0" parTransId="{CE6514A2-7BE7-4CF3-B06F-5E25861F8F5D}" sibTransId="{17D62AC1-BE1D-47F0-8260-2CC41090032D}"/>
    <dgm:cxn modelId="{9218B732-9837-42E4-89DD-D88CB81A565A}" type="presOf" srcId="{EA437069-072F-426C-97FE-12BB51EECD05}" destId="{29EBF66C-ABC8-4E95-8F3C-FE30A609D9EF}" srcOrd="0" destOrd="0" presId="urn:microsoft.com/office/officeart/2005/8/layout/radial5"/>
    <dgm:cxn modelId="{5B967061-B502-468B-8D27-84B444D96EA0}" type="presOf" srcId="{A7897C19-9233-49CD-BCCE-8007851EBBA6}" destId="{C116C761-A4DD-492D-A576-949DC1810C1A}" srcOrd="0" destOrd="0" presId="urn:microsoft.com/office/officeart/2005/8/layout/radial5"/>
    <dgm:cxn modelId="{6768D567-F7FE-47AB-85BE-1E9456F3470C}" type="presOf" srcId="{8B4EECF9-F7B5-463B-9976-C37C267B8D2A}" destId="{8C093572-4AC5-42E7-84F2-44A84537467C}" srcOrd="0" destOrd="0" presId="urn:microsoft.com/office/officeart/2005/8/layout/radial5"/>
    <dgm:cxn modelId="{5FC66078-122F-47E3-94B3-7AB08DB6FEFC}" type="presOf" srcId="{B398158C-8FF4-4A16-9B7C-2F8DAE898763}" destId="{CDD7A788-FEC7-4E42-9D5F-BB5C31D608D2}" srcOrd="1" destOrd="0" presId="urn:microsoft.com/office/officeart/2005/8/layout/radial5"/>
    <dgm:cxn modelId="{EFE9FF44-922C-490C-A59C-DE20350ECFB7}" type="presOf" srcId="{B0A48970-D67C-4888-B43E-40BA39160272}" destId="{0705D6BD-1B59-43BF-A317-17C0B5B0722F}" srcOrd="0" destOrd="0" presId="urn:microsoft.com/office/officeart/2005/8/layout/radial5"/>
    <dgm:cxn modelId="{E7A37BF6-B09D-41BE-A9FB-E227AE8DE85C}" type="presOf" srcId="{3645946B-11C0-4E4E-9558-A31E23EE81B3}" destId="{0705D6BD-1B59-43BF-A317-17C0B5B0722F}" srcOrd="0" destOrd="1" presId="urn:microsoft.com/office/officeart/2005/8/layout/radial5"/>
    <dgm:cxn modelId="{8637DE34-DECD-48F2-829F-F7012A37DBDE}" srcId="{B0A48970-D67C-4888-B43E-40BA39160272}" destId="{3645946B-11C0-4E4E-9558-A31E23EE81B3}" srcOrd="0" destOrd="0" parTransId="{664E312C-44A4-476B-B803-BBA91B951A95}" sibTransId="{B9841157-6181-4C99-A724-6888E943C5A1}"/>
    <dgm:cxn modelId="{839DF7F3-7FFD-4328-9214-BE83E7AAD7DE}" srcId="{2062515C-ECF4-4CBA-AB8A-AE1C91ED389D}" destId="{3C0EFDC2-EA2A-447E-86EF-16381B1CBAA7}" srcOrd="4" destOrd="0" parTransId="{897F3492-13E6-475B-B66B-2216285D3865}" sibTransId="{176A0DBF-A6AB-4AC0-BB5F-9F5B4B0B5442}"/>
    <dgm:cxn modelId="{963C311C-E39B-4CB0-B840-CC0984EA2892}" type="presOf" srcId="{897F3492-13E6-475B-B66B-2216285D3865}" destId="{387B258E-E677-46D5-9772-7D8BD9922E84}" srcOrd="0" destOrd="0" presId="urn:microsoft.com/office/officeart/2005/8/layout/radial5"/>
    <dgm:cxn modelId="{C02FD13B-BD6A-4F4D-94D9-6B7661EA8976}" srcId="{2062515C-ECF4-4CBA-AB8A-AE1C91ED389D}" destId="{B0A48970-D67C-4888-B43E-40BA39160272}" srcOrd="0" destOrd="0" parTransId="{B398158C-8FF4-4A16-9B7C-2F8DAE898763}" sibTransId="{2A46B5AA-8EEB-4CBD-895D-570C5332F6EE}"/>
    <dgm:cxn modelId="{2E52D413-7E76-430D-93C2-AB5FB59FDE4F}" type="presOf" srcId="{603448B3-F992-4430-BEFE-CC0138A8986C}" destId="{0D0AC7E3-A584-4423-8C1F-08E7002F213C}" srcOrd="0" destOrd="0" presId="urn:microsoft.com/office/officeart/2005/8/layout/radial5"/>
    <dgm:cxn modelId="{41508767-EB1E-42C1-97B4-C9488EE610CC}" srcId="{2062515C-ECF4-4CBA-AB8A-AE1C91ED389D}" destId="{7DA371D4-F0B4-42A2-9003-855B1D24A23F}" srcOrd="1" destOrd="0" parTransId="{79A50000-5CB3-4C4D-8D02-BD625C23BF0C}" sibTransId="{F1EC8BF8-D60E-4B27-AB4E-A90169709E7D}"/>
    <dgm:cxn modelId="{1FA89406-FD80-434B-AD6F-2DCA84D8917A}" type="presOf" srcId="{7DA371D4-F0B4-42A2-9003-855B1D24A23F}" destId="{D2BCA055-7006-4B1E-B260-669AA8C99CBB}" srcOrd="0" destOrd="0" presId="urn:microsoft.com/office/officeart/2005/8/layout/radial5"/>
    <dgm:cxn modelId="{470814A9-CDFD-4FA0-81CC-C157B892F566}" type="presOf" srcId="{3C0EFDC2-EA2A-447E-86EF-16381B1CBAA7}" destId="{0C7253BB-7363-46C0-A410-1F8B0D13E764}" srcOrd="0" destOrd="0" presId="urn:microsoft.com/office/officeart/2005/8/layout/radial5"/>
    <dgm:cxn modelId="{484FB15B-CB73-41E2-A114-AE0968357C53}" type="presOf" srcId="{79A50000-5CB3-4C4D-8D02-BD625C23BF0C}" destId="{E65523E2-C687-4BA9-868B-2961E66F66A2}" srcOrd="0" destOrd="0" presId="urn:microsoft.com/office/officeart/2005/8/layout/radial5"/>
    <dgm:cxn modelId="{EC5B50D6-E270-45AA-8C05-62BBC8F360CC}" type="presOf" srcId="{EA437069-072F-426C-97FE-12BB51EECD05}" destId="{2A9744EE-70FA-486A-A448-AF1AC6DB3B8E}" srcOrd="1" destOrd="0" presId="urn:microsoft.com/office/officeart/2005/8/layout/radial5"/>
    <dgm:cxn modelId="{17ADB778-7D64-480D-93A8-32BE701F285A}" type="presParOf" srcId="{0D0AC7E3-A584-4423-8C1F-08E7002F213C}" destId="{645D87E1-A1BA-45D9-961D-99E3C446D9F9}" srcOrd="0" destOrd="0" presId="urn:microsoft.com/office/officeart/2005/8/layout/radial5"/>
    <dgm:cxn modelId="{B8029A9D-943E-42F5-A2E1-FEDDB1F59637}" type="presParOf" srcId="{0D0AC7E3-A584-4423-8C1F-08E7002F213C}" destId="{B5F515BD-6185-4D4C-B6D5-EDE726C560DE}" srcOrd="1" destOrd="0" presId="urn:microsoft.com/office/officeart/2005/8/layout/radial5"/>
    <dgm:cxn modelId="{AC270E57-B9E4-4439-93B3-8442EE70C998}" type="presParOf" srcId="{B5F515BD-6185-4D4C-B6D5-EDE726C560DE}" destId="{CDD7A788-FEC7-4E42-9D5F-BB5C31D608D2}" srcOrd="0" destOrd="0" presId="urn:microsoft.com/office/officeart/2005/8/layout/radial5"/>
    <dgm:cxn modelId="{5AAAE326-2C2A-4250-8AFB-C7CF42E3ED81}" type="presParOf" srcId="{0D0AC7E3-A584-4423-8C1F-08E7002F213C}" destId="{0705D6BD-1B59-43BF-A317-17C0B5B0722F}" srcOrd="2" destOrd="0" presId="urn:microsoft.com/office/officeart/2005/8/layout/radial5"/>
    <dgm:cxn modelId="{11BE3AEA-585D-43A6-B01D-6064F7162B48}" type="presParOf" srcId="{0D0AC7E3-A584-4423-8C1F-08E7002F213C}" destId="{E65523E2-C687-4BA9-868B-2961E66F66A2}" srcOrd="3" destOrd="0" presId="urn:microsoft.com/office/officeart/2005/8/layout/radial5"/>
    <dgm:cxn modelId="{B0D9B230-2382-465C-AD95-0D1EA8F9E08E}" type="presParOf" srcId="{E65523E2-C687-4BA9-868B-2961E66F66A2}" destId="{DBB3EC39-A68F-4BA4-AD19-989CC335EBD4}" srcOrd="0" destOrd="0" presId="urn:microsoft.com/office/officeart/2005/8/layout/radial5"/>
    <dgm:cxn modelId="{C13DC800-DBE4-49E6-800E-8801B4F63061}" type="presParOf" srcId="{0D0AC7E3-A584-4423-8C1F-08E7002F213C}" destId="{D2BCA055-7006-4B1E-B260-669AA8C99CBB}" srcOrd="4" destOrd="0" presId="urn:microsoft.com/office/officeart/2005/8/layout/radial5"/>
    <dgm:cxn modelId="{73EC4F5E-B504-432B-AE47-8D019CEC97AF}" type="presParOf" srcId="{0D0AC7E3-A584-4423-8C1F-08E7002F213C}" destId="{C116C761-A4DD-492D-A576-949DC1810C1A}" srcOrd="5" destOrd="0" presId="urn:microsoft.com/office/officeart/2005/8/layout/radial5"/>
    <dgm:cxn modelId="{09CFF9BE-D857-495D-A491-58F611BA6837}" type="presParOf" srcId="{C116C761-A4DD-492D-A576-949DC1810C1A}" destId="{700D7DA3-1D8B-406F-B251-C747F295041E}" srcOrd="0" destOrd="0" presId="urn:microsoft.com/office/officeart/2005/8/layout/radial5"/>
    <dgm:cxn modelId="{B68B3A01-5DF4-4416-8E5C-996CA1821EF1}" type="presParOf" srcId="{0D0AC7E3-A584-4423-8C1F-08E7002F213C}" destId="{8C093572-4AC5-42E7-84F2-44A84537467C}" srcOrd="6" destOrd="0" presId="urn:microsoft.com/office/officeart/2005/8/layout/radial5"/>
    <dgm:cxn modelId="{5133A198-F944-47A9-BC32-A5EF37B6E931}" type="presParOf" srcId="{0D0AC7E3-A584-4423-8C1F-08E7002F213C}" destId="{29EBF66C-ABC8-4E95-8F3C-FE30A609D9EF}" srcOrd="7" destOrd="0" presId="urn:microsoft.com/office/officeart/2005/8/layout/radial5"/>
    <dgm:cxn modelId="{4531282D-1099-4AB3-9535-A3F5701A4EDE}" type="presParOf" srcId="{29EBF66C-ABC8-4E95-8F3C-FE30A609D9EF}" destId="{2A9744EE-70FA-486A-A448-AF1AC6DB3B8E}" srcOrd="0" destOrd="0" presId="urn:microsoft.com/office/officeart/2005/8/layout/radial5"/>
    <dgm:cxn modelId="{3121A883-9CBD-46CE-8100-AA12FA4A16E1}" type="presParOf" srcId="{0D0AC7E3-A584-4423-8C1F-08E7002F213C}" destId="{757462E2-D4D5-44BE-9CDA-F3C8DD086C5C}" srcOrd="8" destOrd="0" presId="urn:microsoft.com/office/officeart/2005/8/layout/radial5"/>
    <dgm:cxn modelId="{05A25059-BE34-4BFE-9FC2-1E629FD975F5}" type="presParOf" srcId="{0D0AC7E3-A584-4423-8C1F-08E7002F213C}" destId="{387B258E-E677-46D5-9772-7D8BD9922E84}" srcOrd="9" destOrd="0" presId="urn:microsoft.com/office/officeart/2005/8/layout/radial5"/>
    <dgm:cxn modelId="{83F475B7-C6A1-43F4-8D2D-AB131BA0FD2F}" type="presParOf" srcId="{387B258E-E677-46D5-9772-7D8BD9922E84}" destId="{6762F9CA-D4DE-4CFB-AB3A-B09C80703FDA}" srcOrd="0" destOrd="0" presId="urn:microsoft.com/office/officeart/2005/8/layout/radial5"/>
    <dgm:cxn modelId="{9C115D03-3ABE-4F09-844F-7D04A98E0B48}" type="presParOf" srcId="{0D0AC7E3-A584-4423-8C1F-08E7002F213C}" destId="{0C7253BB-7363-46C0-A410-1F8B0D13E76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D87E1-A1BA-45D9-961D-99E3C446D9F9}">
      <dsp:nvSpPr>
        <dsp:cNvPr id="0" name=""/>
        <dsp:cNvSpPr/>
      </dsp:nvSpPr>
      <dsp:spPr>
        <a:xfrm>
          <a:off x="2164742" y="1729345"/>
          <a:ext cx="1233115" cy="1233115"/>
        </a:xfrm>
        <a:prstGeom prst="ellipse">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Arial" panose="020B0604020202020204" pitchFamily="34" charset="0"/>
              <a:cs typeface="Arial" panose="020B0604020202020204" pitchFamily="34" charset="0"/>
            </a:rPr>
            <a:t>MSP:</a:t>
          </a:r>
        </a:p>
        <a:p>
          <a:pPr lvl="0" algn="ctr" defTabSz="889000">
            <a:lnSpc>
              <a:spcPct val="90000"/>
            </a:lnSpc>
            <a:spcBef>
              <a:spcPct val="0"/>
            </a:spcBef>
            <a:spcAft>
              <a:spcPct val="35000"/>
            </a:spcAft>
          </a:pPr>
          <a:r>
            <a:rPr lang="en-US" sz="2000" b="1" kern="1200" dirty="0" smtClean="0">
              <a:solidFill>
                <a:srgbClr val="002060"/>
              </a:solidFill>
              <a:latin typeface="Arial" panose="020B0604020202020204" pitchFamily="34" charset="0"/>
              <a:cs typeface="Arial" panose="020B0604020202020204" pitchFamily="34" charset="0"/>
            </a:rPr>
            <a:t>LGWG</a:t>
          </a:r>
          <a:endParaRPr lang="en-US" sz="2000" b="1" kern="1200" dirty="0">
            <a:solidFill>
              <a:srgbClr val="002060"/>
            </a:solidFill>
            <a:latin typeface="Arial" panose="020B0604020202020204" pitchFamily="34" charset="0"/>
            <a:cs typeface="Arial" panose="020B0604020202020204" pitchFamily="34" charset="0"/>
          </a:endParaRPr>
        </a:p>
      </dsp:txBody>
      <dsp:txXfrm>
        <a:off x="2345328" y="1909931"/>
        <a:ext cx="871943" cy="871943"/>
      </dsp:txXfrm>
    </dsp:sp>
    <dsp:sp modelId="{B5F515BD-6185-4D4C-B6D5-EDE726C560DE}">
      <dsp:nvSpPr>
        <dsp:cNvPr id="0" name=""/>
        <dsp:cNvSpPr/>
      </dsp:nvSpPr>
      <dsp:spPr>
        <a:xfrm rot="16200000">
          <a:off x="2650474" y="1280279"/>
          <a:ext cx="261652" cy="4192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2689722" y="1403379"/>
        <a:ext cx="183156" cy="251555"/>
      </dsp:txXfrm>
    </dsp:sp>
    <dsp:sp modelId="{0705D6BD-1B59-43BF-A317-17C0B5B0722F}">
      <dsp:nvSpPr>
        <dsp:cNvPr id="0" name=""/>
        <dsp:cNvSpPr/>
      </dsp:nvSpPr>
      <dsp:spPr>
        <a:xfrm>
          <a:off x="2164742" y="2546"/>
          <a:ext cx="1233115" cy="123311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u="none" kern="1200" dirty="0">
            <a:solidFill>
              <a:srgbClr val="002060"/>
            </a:solidFill>
            <a:latin typeface="Preeti" pitchFamily="2" charset="0"/>
          </a:endParaRPr>
        </a:p>
        <a:p>
          <a:pPr marL="57150" lvl="1" indent="-57150" algn="ctr" defTabSz="488950">
            <a:lnSpc>
              <a:spcPct val="90000"/>
            </a:lnSpc>
            <a:spcBef>
              <a:spcPct val="0"/>
            </a:spcBef>
            <a:spcAft>
              <a:spcPct val="15000"/>
            </a:spcAft>
            <a:buChar char="••"/>
          </a:pPr>
          <a:r>
            <a:rPr lang="en-US" sz="1100" b="1" kern="1200" dirty="0">
              <a:solidFill>
                <a:srgbClr val="002060"/>
              </a:solidFill>
            </a:rPr>
            <a:t>MOACL, MOLD, MOAD, </a:t>
          </a:r>
          <a:r>
            <a:rPr lang="en-US" sz="1100" b="1" kern="1200" dirty="0" smtClean="0">
              <a:solidFill>
                <a:srgbClr val="002060"/>
              </a:solidFill>
            </a:rPr>
            <a:t>MOFE</a:t>
          </a:r>
          <a:endParaRPr lang="en-US" sz="1100" b="1" kern="1200" dirty="0">
            <a:solidFill>
              <a:srgbClr val="002060"/>
            </a:solidFill>
          </a:endParaRPr>
        </a:p>
      </dsp:txBody>
      <dsp:txXfrm>
        <a:off x="2345328" y="183132"/>
        <a:ext cx="871943" cy="871943"/>
      </dsp:txXfrm>
    </dsp:sp>
    <dsp:sp modelId="{E65523E2-C687-4BA9-868B-2961E66F66A2}">
      <dsp:nvSpPr>
        <dsp:cNvPr id="0" name=""/>
        <dsp:cNvSpPr/>
      </dsp:nvSpPr>
      <dsp:spPr>
        <a:xfrm rot="20520000">
          <a:off x="3464573" y="1871757"/>
          <a:ext cx="261652" cy="419259"/>
        </a:xfrm>
        <a:prstGeom prs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3466494" y="1967737"/>
        <a:ext cx="183156" cy="251555"/>
      </dsp:txXfrm>
    </dsp:sp>
    <dsp:sp modelId="{D2BCA055-7006-4B1E-B260-669AA8C99CBB}">
      <dsp:nvSpPr>
        <dsp:cNvPr id="0" name=""/>
        <dsp:cNvSpPr/>
      </dsp:nvSpPr>
      <dsp:spPr>
        <a:xfrm>
          <a:off x="3807026" y="1195735"/>
          <a:ext cx="1233115" cy="1233115"/>
        </a:xfrm>
        <a:prstGeom prst="ellipse">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Private </a:t>
          </a:r>
          <a:r>
            <a:rPr lang="en-US" sz="1600" b="1" kern="1200" dirty="0">
              <a:solidFill>
                <a:srgbClr val="002060"/>
              </a:solidFill>
            </a:rPr>
            <a:t>Sector</a:t>
          </a:r>
        </a:p>
      </dsp:txBody>
      <dsp:txXfrm>
        <a:off x="3987612" y="1376321"/>
        <a:ext cx="871943" cy="871943"/>
      </dsp:txXfrm>
    </dsp:sp>
    <dsp:sp modelId="{C116C761-A4DD-492D-A576-949DC1810C1A}">
      <dsp:nvSpPr>
        <dsp:cNvPr id="0" name=""/>
        <dsp:cNvSpPr/>
      </dsp:nvSpPr>
      <dsp:spPr>
        <a:xfrm rot="3240000">
          <a:off x="3153615" y="2828788"/>
          <a:ext cx="261652" cy="419259"/>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3169794" y="2880888"/>
        <a:ext cx="183156" cy="251555"/>
      </dsp:txXfrm>
    </dsp:sp>
    <dsp:sp modelId="{8C093572-4AC5-42E7-84F2-44A84537467C}">
      <dsp:nvSpPr>
        <dsp:cNvPr id="0" name=""/>
        <dsp:cNvSpPr/>
      </dsp:nvSpPr>
      <dsp:spPr>
        <a:xfrm>
          <a:off x="3179730" y="3126356"/>
          <a:ext cx="1233115" cy="1233115"/>
        </a:xfrm>
        <a:prstGeom prst="ellipse">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CSOs: </a:t>
          </a:r>
          <a:endParaRPr lang="en-US" sz="1600" b="1" kern="1200" dirty="0">
            <a:solidFill>
              <a:srgbClr val="002060"/>
            </a:solidFill>
          </a:endParaRPr>
        </a:p>
      </dsp:txBody>
      <dsp:txXfrm>
        <a:off x="3360316" y="3306942"/>
        <a:ext cx="871943" cy="871943"/>
      </dsp:txXfrm>
    </dsp:sp>
    <dsp:sp modelId="{29EBF66C-ABC8-4E95-8F3C-FE30A609D9EF}">
      <dsp:nvSpPr>
        <dsp:cNvPr id="0" name=""/>
        <dsp:cNvSpPr/>
      </dsp:nvSpPr>
      <dsp:spPr>
        <a:xfrm rot="7560000">
          <a:off x="2147333" y="2828788"/>
          <a:ext cx="261652" cy="419259"/>
        </a:xfrm>
        <a:prstGeom prs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0800000">
        <a:off x="2209650" y="2880888"/>
        <a:ext cx="183156" cy="251555"/>
      </dsp:txXfrm>
    </dsp:sp>
    <dsp:sp modelId="{757462E2-D4D5-44BE-9CDA-F3C8DD086C5C}">
      <dsp:nvSpPr>
        <dsp:cNvPr id="0" name=""/>
        <dsp:cNvSpPr/>
      </dsp:nvSpPr>
      <dsp:spPr>
        <a:xfrm>
          <a:off x="1149755" y="3126356"/>
          <a:ext cx="1233115" cy="1233115"/>
        </a:xfrm>
        <a:prstGeom prst="ellipse">
          <a:avLst/>
        </a:prstGeom>
        <a:solidFill>
          <a:schemeClr val="accent4">
            <a:hueOff val="7796769"/>
            <a:satOff val="-35976"/>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2060"/>
              </a:solidFill>
            </a:rPr>
            <a:t>KU, TU, PU</a:t>
          </a:r>
          <a:endParaRPr lang="en-US" sz="1800" b="1" kern="1200" dirty="0">
            <a:solidFill>
              <a:srgbClr val="002060"/>
            </a:solidFill>
          </a:endParaRPr>
        </a:p>
      </dsp:txBody>
      <dsp:txXfrm>
        <a:off x="1330341" y="3306942"/>
        <a:ext cx="871943" cy="871943"/>
      </dsp:txXfrm>
    </dsp:sp>
    <dsp:sp modelId="{387B258E-E677-46D5-9772-7D8BD9922E84}">
      <dsp:nvSpPr>
        <dsp:cNvPr id="0" name=""/>
        <dsp:cNvSpPr/>
      </dsp:nvSpPr>
      <dsp:spPr>
        <a:xfrm rot="11880000">
          <a:off x="1836374" y="1871757"/>
          <a:ext cx="261652" cy="419259"/>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10800000">
        <a:off x="1912949" y="1967737"/>
        <a:ext cx="183156" cy="251555"/>
      </dsp:txXfrm>
    </dsp:sp>
    <dsp:sp modelId="{0C7253BB-7363-46C0-A410-1F8B0D13E764}">
      <dsp:nvSpPr>
        <dsp:cNvPr id="0" name=""/>
        <dsp:cNvSpPr/>
      </dsp:nvSpPr>
      <dsp:spPr>
        <a:xfrm>
          <a:off x="522458" y="1195735"/>
          <a:ext cx="1233115" cy="1233115"/>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2060"/>
              </a:solidFill>
            </a:rPr>
            <a:t>FAO</a:t>
          </a:r>
          <a:r>
            <a:rPr lang="en-US" sz="1100" b="1" kern="1200" dirty="0">
              <a:solidFill>
                <a:srgbClr val="002060"/>
              </a:solidFill>
            </a:rPr>
            <a:t>, UNDP, UNHABITAT, OXFAM, CARE, HELVETAS, HFHN,</a:t>
          </a:r>
          <a:endParaRPr lang="en-US" sz="1600" b="1" kern="1200" dirty="0">
            <a:solidFill>
              <a:srgbClr val="002060"/>
            </a:solidFill>
            <a:latin typeface="Preeti" pitchFamily="2" charset="0"/>
          </a:endParaRPr>
        </a:p>
      </dsp:txBody>
      <dsp:txXfrm>
        <a:off x="703044" y="1376321"/>
        <a:ext cx="871943" cy="8719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D3ED1-0BA5-42F4-95A7-358CD9FDD4F6}"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163484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3ED1-0BA5-42F4-95A7-358CD9FDD4F6}"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70804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3ED1-0BA5-42F4-95A7-358CD9FDD4F6}"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14202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D3ED1-0BA5-42F4-95A7-358CD9FDD4F6}"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395294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4D3ED1-0BA5-42F4-95A7-358CD9FDD4F6}"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276773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D3ED1-0BA5-42F4-95A7-358CD9FDD4F6}"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10052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D3ED1-0BA5-42F4-95A7-358CD9FDD4F6}"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14068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D3ED1-0BA5-42F4-95A7-358CD9FDD4F6}"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11115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D3ED1-0BA5-42F4-95A7-358CD9FDD4F6}"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305453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D3ED1-0BA5-42F4-95A7-358CD9FDD4F6}"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375098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D3ED1-0BA5-42F4-95A7-358CD9FDD4F6}"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B6EAC-1E45-4E2D-888F-C8A3CAC2EB41}" type="slidenum">
              <a:rPr lang="en-US" smtClean="0"/>
              <a:t>‹#›</a:t>
            </a:fld>
            <a:endParaRPr lang="en-US"/>
          </a:p>
        </p:txBody>
      </p:sp>
    </p:spTree>
    <p:extLst>
      <p:ext uri="{BB962C8B-B14F-4D97-AF65-F5344CB8AC3E}">
        <p14:creationId xmlns:p14="http://schemas.microsoft.com/office/powerpoint/2010/main" val="28026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D3ED1-0BA5-42F4-95A7-358CD9FDD4F6}"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6EAC-1E45-4E2D-888F-C8A3CAC2EB41}" type="slidenum">
              <a:rPr lang="en-US" smtClean="0"/>
              <a:t>‹#›</a:t>
            </a:fld>
            <a:endParaRPr lang="en-US"/>
          </a:p>
        </p:txBody>
      </p:sp>
    </p:spTree>
    <p:extLst>
      <p:ext uri="{BB962C8B-B14F-4D97-AF65-F5344CB8AC3E}">
        <p14:creationId xmlns:p14="http://schemas.microsoft.com/office/powerpoint/2010/main" val="4419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109" y="457344"/>
            <a:ext cx="9144000" cy="2387600"/>
          </a:xfrm>
        </p:spPr>
        <p:txBody>
          <a:bodyPr/>
          <a:lstStyle/>
          <a:p>
            <a:r>
              <a:rPr lang="en-US" dirty="0" err="1" smtClean="0"/>
              <a:t>ILC</a:t>
            </a:r>
            <a:r>
              <a:rPr lang="en-US" dirty="0" smtClean="0"/>
              <a:t> Initiatives- Integration and </a:t>
            </a:r>
            <a:r>
              <a:rPr lang="en-US" dirty="0" err="1" smtClean="0"/>
              <a:t>Dashbaord</a:t>
            </a:r>
            <a:r>
              <a:rPr lang="en-US" dirty="0" smtClean="0"/>
              <a:t> </a:t>
            </a:r>
            <a:endParaRPr lang="en-US" dirty="0"/>
          </a:p>
        </p:txBody>
      </p:sp>
      <p:sp>
        <p:nvSpPr>
          <p:cNvPr id="3" name="Subtitle 2"/>
          <p:cNvSpPr>
            <a:spLocks noGrp="1"/>
          </p:cNvSpPr>
          <p:nvPr>
            <p:ph type="subTitle" idx="1"/>
          </p:nvPr>
        </p:nvSpPr>
        <p:spPr/>
        <p:txBody>
          <a:bodyPr>
            <a:normAutofit lnSpcReduction="10000"/>
          </a:bodyPr>
          <a:lstStyle/>
          <a:p>
            <a:r>
              <a:rPr lang="en-US" dirty="0" smtClean="0">
                <a:solidFill>
                  <a:srgbClr val="00B0F0"/>
                </a:solidFill>
              </a:rPr>
              <a:t>Jagat </a:t>
            </a:r>
            <a:r>
              <a:rPr lang="en-US" dirty="0" smtClean="0">
                <a:solidFill>
                  <a:srgbClr val="00B0F0"/>
                </a:solidFill>
              </a:rPr>
              <a:t>Basnet</a:t>
            </a:r>
          </a:p>
          <a:p>
            <a:r>
              <a:rPr lang="en-US" dirty="0" smtClean="0">
                <a:solidFill>
                  <a:srgbClr val="00B0F0"/>
                </a:solidFill>
              </a:rPr>
              <a:t>CSRC Nepal</a:t>
            </a:r>
            <a:endParaRPr lang="en-US" dirty="0" smtClean="0">
              <a:solidFill>
                <a:srgbClr val="00B0F0"/>
              </a:solidFill>
            </a:endParaRPr>
          </a:p>
          <a:p>
            <a:r>
              <a:rPr lang="en-US" dirty="0" smtClean="0">
                <a:solidFill>
                  <a:srgbClr val="00B0F0"/>
                </a:solidFill>
              </a:rPr>
              <a:t>Global </a:t>
            </a:r>
            <a:r>
              <a:rPr lang="en-US" dirty="0" smtClean="0">
                <a:solidFill>
                  <a:srgbClr val="00B0F0"/>
                </a:solidFill>
              </a:rPr>
              <a:t>Land Forum, Bandung</a:t>
            </a:r>
          </a:p>
          <a:p>
            <a:r>
              <a:rPr lang="en-US" dirty="0" smtClean="0">
                <a:solidFill>
                  <a:srgbClr val="00B0F0"/>
                </a:solidFill>
              </a:rPr>
              <a:t>September 2018</a:t>
            </a:r>
            <a:endParaRPr lang="en-US" dirty="0">
              <a:solidFill>
                <a:srgbClr val="00B0F0"/>
              </a:solidFill>
            </a:endParaRPr>
          </a:p>
        </p:txBody>
      </p:sp>
      <p:pic>
        <p:nvPicPr>
          <p:cNvPr id="4" name="Picture 3">
            <a:extLst>
              <a:ext uri="{FF2B5EF4-FFF2-40B4-BE49-F238E27FC236}">
                <a16:creationId xmlns="" xmlns:a16="http://schemas.microsoft.com/office/drawing/2014/main" id="{86282A14-F20A-4C7F-9D86-E3066956B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593" y="5447965"/>
            <a:ext cx="2549236" cy="1410035"/>
          </a:xfrm>
          <a:prstGeom prst="rect">
            <a:avLst/>
          </a:prstGeom>
        </p:spPr>
      </p:pic>
    </p:spTree>
    <p:extLst>
      <p:ext uri="{BB962C8B-B14F-4D97-AF65-F5344CB8AC3E}">
        <p14:creationId xmlns:p14="http://schemas.microsoft.com/office/powerpoint/2010/main" val="263962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34"/>
            <a:ext cx="12011891" cy="1083830"/>
          </a:xfrm>
        </p:spPr>
        <p:txBody>
          <a:bodyPr>
            <a:normAutofit fontScale="90000"/>
          </a:bodyPr>
          <a:lstStyle/>
          <a:p>
            <a:r>
              <a:rPr lang="en-US" b="1" dirty="0">
                <a:solidFill>
                  <a:srgbClr val="00B050"/>
                </a:solidFill>
              </a:rPr>
              <a:t>Dashboard alignment and collaborations for a data-ecosystem (preliminary)</a:t>
            </a:r>
            <a:endParaRPr lang="en-US" dirty="0"/>
          </a:p>
        </p:txBody>
      </p:sp>
      <p:sp>
        <p:nvSpPr>
          <p:cNvPr id="5" name="Content Placeholder 4"/>
          <p:cNvSpPr>
            <a:spLocks noGrp="1"/>
          </p:cNvSpPr>
          <p:nvPr>
            <p:ph idx="1"/>
          </p:nvPr>
        </p:nvSpPr>
        <p:spPr>
          <a:xfrm>
            <a:off x="0" y="1523604"/>
            <a:ext cx="5097780" cy="5223559"/>
          </a:xfrm>
        </p:spPr>
        <p:txBody>
          <a:bodyPr/>
          <a:lstStyle/>
          <a:p>
            <a:r>
              <a:rPr lang="en-US" dirty="0" smtClean="0"/>
              <a:t> </a:t>
            </a:r>
          </a:p>
          <a:p>
            <a:endParaRPr lang="en-US" dirty="0"/>
          </a:p>
        </p:txBody>
      </p:sp>
      <p:pic>
        <p:nvPicPr>
          <p:cNvPr id="6" name="Picture 5"/>
          <p:cNvPicPr>
            <a:picLocks noChangeAspect="1"/>
          </p:cNvPicPr>
          <p:nvPr/>
        </p:nvPicPr>
        <p:blipFill>
          <a:blip r:embed="rId2"/>
          <a:stretch>
            <a:fillRect/>
          </a:stretch>
        </p:blipFill>
        <p:spPr>
          <a:xfrm>
            <a:off x="3163990" y="1108364"/>
            <a:ext cx="5924592" cy="5614266"/>
          </a:xfrm>
          <a:prstGeom prst="rect">
            <a:avLst/>
          </a:prstGeom>
        </p:spPr>
      </p:pic>
    </p:spTree>
    <p:extLst>
      <p:ext uri="{BB962C8B-B14F-4D97-AF65-F5344CB8AC3E}">
        <p14:creationId xmlns:p14="http://schemas.microsoft.com/office/powerpoint/2010/main" val="361850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237"/>
            <a:ext cx="10515600" cy="563130"/>
          </a:xfrm>
        </p:spPr>
        <p:txBody>
          <a:bodyPr>
            <a:normAutofit fontScale="90000"/>
          </a:bodyPr>
          <a:lstStyle/>
          <a:p>
            <a:r>
              <a:rPr lang="en-US" b="1" dirty="0" smtClean="0">
                <a:solidFill>
                  <a:srgbClr val="00B050"/>
                </a:solidFill>
              </a:rPr>
              <a:t>Way Forward</a:t>
            </a:r>
            <a:endParaRPr lang="en-US" b="1" dirty="0">
              <a:solidFill>
                <a:srgbClr val="00B050"/>
              </a:solidFill>
            </a:endParaRPr>
          </a:p>
        </p:txBody>
      </p:sp>
      <p:sp>
        <p:nvSpPr>
          <p:cNvPr id="3" name="Content Placeholder 2"/>
          <p:cNvSpPr>
            <a:spLocks noGrp="1"/>
          </p:cNvSpPr>
          <p:nvPr>
            <p:ph idx="1"/>
          </p:nvPr>
        </p:nvSpPr>
        <p:spPr>
          <a:xfrm>
            <a:off x="838200" y="1066799"/>
            <a:ext cx="10515600" cy="5403273"/>
          </a:xfrm>
        </p:spPr>
        <p:txBody>
          <a:bodyPr>
            <a:noAutofit/>
          </a:bodyPr>
          <a:lstStyle/>
          <a:p>
            <a:pPr lvl="0"/>
            <a:r>
              <a:rPr lang="en-US" sz="3200" dirty="0"/>
              <a:t>Identify critical issues </a:t>
            </a:r>
            <a:r>
              <a:rPr lang="en-US" sz="3200" dirty="0" smtClean="0"/>
              <a:t>and actions </a:t>
            </a:r>
            <a:r>
              <a:rPr lang="en-US" sz="3200" dirty="0"/>
              <a:t>to advance progress at the country level </a:t>
            </a:r>
            <a:r>
              <a:rPr lang="en-US" sz="3200" dirty="0" smtClean="0"/>
              <a:t>to implement PCLG.</a:t>
            </a:r>
            <a:endParaRPr lang="en-US" sz="3200" dirty="0"/>
          </a:p>
          <a:p>
            <a:pPr lvl="0"/>
            <a:r>
              <a:rPr lang="en-US" sz="3200" dirty="0" smtClean="0"/>
              <a:t>Resource being used in land and resource related sector are so scattered and initiatives are often duplicated. Therefore, the next step to integrate efforts for larger impact will be to explore </a:t>
            </a:r>
            <a:r>
              <a:rPr lang="en-US" sz="3200" dirty="0"/>
              <a:t>critical areas of common </a:t>
            </a:r>
            <a:r>
              <a:rPr lang="en-US" sz="3200" dirty="0" smtClean="0"/>
              <a:t>interest, and working areas of diverse stakeholders and build common consensus on the broader issues of Agrarian reform.</a:t>
            </a:r>
            <a:endParaRPr lang="en-US" sz="3200" dirty="0"/>
          </a:p>
        </p:txBody>
      </p:sp>
    </p:spTree>
    <p:extLst>
      <p:ext uri="{BB962C8B-B14F-4D97-AF65-F5344CB8AC3E}">
        <p14:creationId xmlns:p14="http://schemas.microsoft.com/office/powerpoint/2010/main" val="206782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Way Forward</a:t>
            </a:r>
          </a:p>
        </p:txBody>
      </p:sp>
      <p:sp>
        <p:nvSpPr>
          <p:cNvPr id="3" name="Content Placeholder 2"/>
          <p:cNvSpPr>
            <a:spLocks noGrp="1"/>
          </p:cNvSpPr>
          <p:nvPr>
            <p:ph idx="1"/>
          </p:nvPr>
        </p:nvSpPr>
        <p:spPr/>
        <p:txBody>
          <a:bodyPr>
            <a:normAutofit/>
          </a:bodyPr>
          <a:lstStyle/>
          <a:p>
            <a:pPr lvl="0"/>
            <a:r>
              <a:rPr lang="en-US" sz="3200" dirty="0"/>
              <a:t>Explore innovative initiatives for capacity development and mobilization of civil society working on land issues.</a:t>
            </a:r>
          </a:p>
          <a:p>
            <a:pPr lvl="0"/>
            <a:r>
              <a:rPr lang="en-US" sz="3200" dirty="0"/>
              <a:t>Contribute to the credibility of civil society as a key change agent in PCLG </a:t>
            </a:r>
          </a:p>
          <a:p>
            <a:pPr lvl="0"/>
            <a:r>
              <a:rPr lang="en-US" sz="3200" dirty="0"/>
              <a:t>Raise land based issues vibrant at the local level to be well considered for national socio-economic and political agenda</a:t>
            </a:r>
          </a:p>
          <a:p>
            <a:pPr lvl="0"/>
            <a:r>
              <a:rPr lang="en-US" sz="3200" dirty="0"/>
              <a:t>Collaborate on People Centered Land Monitoring, particularly in the framework of The Dashboard</a:t>
            </a:r>
            <a:r>
              <a:rPr lang="en-US" sz="3200" dirty="0" smtClean="0"/>
              <a:t>.</a:t>
            </a:r>
            <a:endParaRPr lang="en-US" sz="3200" dirty="0"/>
          </a:p>
        </p:txBody>
      </p:sp>
    </p:spTree>
    <p:extLst>
      <p:ext uri="{BB962C8B-B14F-4D97-AF65-F5344CB8AC3E}">
        <p14:creationId xmlns:p14="http://schemas.microsoft.com/office/powerpoint/2010/main" val="1964261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64" y="0"/>
            <a:ext cx="9144000" cy="6858000"/>
          </a:xfrm>
          <a:prstGeom prst="rect">
            <a:avLst/>
          </a:prstGeom>
        </p:spPr>
      </p:pic>
      <p:sp>
        <p:nvSpPr>
          <p:cNvPr id="3" name="Content Placeholder 2"/>
          <p:cNvSpPr>
            <a:spLocks noGrp="1"/>
          </p:cNvSpPr>
          <p:nvPr>
            <p:ph idx="1"/>
          </p:nvPr>
        </p:nvSpPr>
        <p:spPr>
          <a:xfrm>
            <a:off x="838200" y="3906981"/>
            <a:ext cx="10515600" cy="2269981"/>
          </a:xfrm>
        </p:spPr>
        <p:txBody>
          <a:bodyPr>
            <a:normAutofit/>
          </a:bodyPr>
          <a:lstStyle/>
          <a:p>
            <a:pPr marL="0" indent="0" algn="ctr">
              <a:buNone/>
            </a:pPr>
            <a:r>
              <a:rPr lang="en-US" sz="4000" b="1" dirty="0" smtClean="0">
                <a:solidFill>
                  <a:srgbClr val="00B0F0"/>
                </a:solidFill>
              </a:rPr>
              <a:t>Thank you for your Kind Attention!</a:t>
            </a:r>
            <a:endParaRPr lang="en-US" sz="4000" b="1" dirty="0">
              <a:solidFill>
                <a:srgbClr val="00B0F0"/>
              </a:solidFill>
            </a:endParaRPr>
          </a:p>
        </p:txBody>
      </p:sp>
    </p:spTree>
    <p:extLst>
      <p:ext uri="{BB962C8B-B14F-4D97-AF65-F5344CB8AC3E}">
        <p14:creationId xmlns:p14="http://schemas.microsoft.com/office/powerpoint/2010/main" val="10429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Overview</a:t>
            </a:r>
            <a:endParaRPr lang="en-US" b="1" dirty="0">
              <a:solidFill>
                <a:srgbClr val="00B050"/>
              </a:solidFill>
            </a:endParaRPr>
          </a:p>
        </p:txBody>
      </p:sp>
      <p:sp>
        <p:nvSpPr>
          <p:cNvPr id="3" name="Content Placeholder 2"/>
          <p:cNvSpPr>
            <a:spLocks noGrp="1"/>
          </p:cNvSpPr>
          <p:nvPr>
            <p:ph idx="1"/>
          </p:nvPr>
        </p:nvSpPr>
        <p:spPr>
          <a:xfrm>
            <a:off x="838200" y="1825624"/>
            <a:ext cx="4846780" cy="891669"/>
          </a:xfrm>
        </p:spPr>
        <p:txBody>
          <a:bodyPr>
            <a:noAutofit/>
          </a:bodyPr>
          <a:lstStyle/>
          <a:p>
            <a:r>
              <a:rPr lang="en-US" sz="3200" b="1" dirty="0" smtClean="0"/>
              <a:t>ILC’s Interventions in Nepal</a:t>
            </a:r>
          </a:p>
        </p:txBody>
      </p:sp>
      <p:pic>
        <p:nvPicPr>
          <p:cNvPr id="12" name="Picture 11"/>
          <p:cNvPicPr>
            <a:picLocks noChangeAspect="1"/>
          </p:cNvPicPr>
          <p:nvPr/>
        </p:nvPicPr>
        <p:blipFill rotWithShape="1">
          <a:blip r:embed="rId2"/>
          <a:srcRect l="6770" r="11346"/>
          <a:stretch/>
        </p:blipFill>
        <p:spPr>
          <a:xfrm>
            <a:off x="4710546" y="365125"/>
            <a:ext cx="7443588" cy="5938693"/>
          </a:xfrm>
          <a:prstGeom prst="rect">
            <a:avLst/>
          </a:prstGeom>
        </p:spPr>
      </p:pic>
    </p:spTree>
    <p:extLst>
      <p:ext uri="{BB962C8B-B14F-4D97-AF65-F5344CB8AC3E}">
        <p14:creationId xmlns:p14="http://schemas.microsoft.com/office/powerpoint/2010/main" val="3659498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3" y="0"/>
            <a:ext cx="10515600" cy="1325563"/>
          </a:xfrm>
        </p:spPr>
        <p:txBody>
          <a:bodyPr>
            <a:normAutofit fontScale="90000"/>
          </a:bodyPr>
          <a:lstStyle/>
          <a:p>
            <a:r>
              <a:rPr lang="en-US" b="1" dirty="0" smtClean="0">
                <a:solidFill>
                  <a:srgbClr val="00B050"/>
                </a:solidFill>
              </a:rPr>
              <a:t>NATIONAL INITIATIVE:</a:t>
            </a:r>
            <a:r>
              <a:rPr lang="en-US" b="1" dirty="0" smtClean="0"/>
              <a:t> </a:t>
            </a:r>
            <a:r>
              <a:rPr lang="en-US" sz="4000" b="1" dirty="0" smtClean="0">
                <a:solidFill>
                  <a:srgbClr val="00B050"/>
                </a:solidFill>
              </a:rPr>
              <a:t>National Engagement Strategies </a:t>
            </a:r>
            <a:r>
              <a:rPr lang="en-US" b="1" dirty="0" smtClean="0"/>
              <a:t/>
            </a:r>
            <a:br>
              <a:rPr lang="en-US" b="1" dirty="0" smtClean="0"/>
            </a:br>
            <a:r>
              <a:rPr lang="en-US" sz="3200" b="1" dirty="0" smtClean="0">
                <a:solidFill>
                  <a:srgbClr val="00B050"/>
                </a:solidFill>
              </a:rPr>
              <a:t>to Promote and Strengthen PCLG in Nepal</a:t>
            </a:r>
            <a:endParaRPr lang="en-US" sz="3200" b="1" dirty="0">
              <a:solidFill>
                <a:srgbClr val="00B050"/>
              </a:solidFill>
            </a:endParaRPr>
          </a:p>
        </p:txBody>
      </p:sp>
      <p:sp>
        <p:nvSpPr>
          <p:cNvPr id="3" name="Content Placeholder 2"/>
          <p:cNvSpPr>
            <a:spLocks noGrp="1"/>
          </p:cNvSpPr>
          <p:nvPr>
            <p:ph idx="1"/>
          </p:nvPr>
        </p:nvSpPr>
        <p:spPr>
          <a:xfrm>
            <a:off x="96982" y="1825624"/>
            <a:ext cx="6276109" cy="5032375"/>
          </a:xfrm>
        </p:spPr>
        <p:txBody>
          <a:bodyPr/>
          <a:lstStyle/>
          <a:p>
            <a:r>
              <a:rPr lang="en-US" b="1" dirty="0" smtClean="0">
                <a:solidFill>
                  <a:srgbClr val="00B0F0"/>
                </a:solidFill>
              </a:rPr>
              <a:t>What NES is Doing?</a:t>
            </a:r>
          </a:p>
          <a:p>
            <a:pPr marL="0" indent="0">
              <a:buNone/>
            </a:pPr>
            <a:endParaRPr lang="en-US" dirty="0" smtClean="0"/>
          </a:p>
          <a:p>
            <a:pPr lvl="1"/>
            <a:r>
              <a:rPr lang="en-US" b="1" dirty="0" smtClean="0"/>
              <a:t>Evidence based Research/Studies</a:t>
            </a:r>
          </a:p>
          <a:p>
            <a:pPr lvl="1"/>
            <a:endParaRPr lang="en-US" dirty="0" smtClean="0"/>
          </a:p>
          <a:p>
            <a:pPr lvl="1"/>
            <a:r>
              <a:rPr lang="en-US" b="1" dirty="0" smtClean="0"/>
              <a:t>Policy Advocacy</a:t>
            </a:r>
          </a:p>
          <a:p>
            <a:pPr lvl="1"/>
            <a:endParaRPr lang="en-US" b="1" dirty="0" smtClean="0"/>
          </a:p>
          <a:p>
            <a:pPr lvl="1"/>
            <a:r>
              <a:rPr lang="en-US" b="1" dirty="0" smtClean="0"/>
              <a:t>Formation &amp; Strengthening Peoples’ organizations</a:t>
            </a:r>
          </a:p>
          <a:p>
            <a:pPr lvl="1"/>
            <a:endParaRPr lang="en-US" b="1" dirty="0" smtClean="0"/>
          </a:p>
          <a:p>
            <a:pPr lvl="1"/>
            <a:r>
              <a:rPr lang="en-US" b="1" dirty="0" smtClean="0"/>
              <a:t>Supporting Land Rights Movement</a:t>
            </a:r>
          </a:p>
          <a:p>
            <a:pPr lvl="1"/>
            <a:endParaRPr lang="en-US" b="1" dirty="0" smtClean="0"/>
          </a:p>
          <a:p>
            <a:pPr lvl="1"/>
            <a:r>
              <a:rPr lang="en-US" b="1" dirty="0" smtClean="0"/>
              <a:t>Establishing Multi-stakeholder Platform</a:t>
            </a:r>
          </a:p>
        </p:txBody>
      </p:sp>
      <p:pic>
        <p:nvPicPr>
          <p:cNvPr id="6" name="Picture 5"/>
          <p:cNvPicPr>
            <a:picLocks noChangeAspect="1"/>
          </p:cNvPicPr>
          <p:nvPr/>
        </p:nvPicPr>
        <p:blipFill rotWithShape="1">
          <a:blip r:embed="rId2"/>
          <a:srcRect l="8021" r="7531"/>
          <a:stretch/>
        </p:blipFill>
        <p:spPr>
          <a:xfrm>
            <a:off x="6761018" y="1835678"/>
            <a:ext cx="4946074" cy="4994612"/>
          </a:xfrm>
          <a:prstGeom prst="rect">
            <a:avLst/>
          </a:prstGeom>
        </p:spPr>
      </p:pic>
      <p:sp>
        <p:nvSpPr>
          <p:cNvPr id="7" name="TextBox 6"/>
          <p:cNvSpPr txBox="1"/>
          <p:nvPr/>
        </p:nvSpPr>
        <p:spPr>
          <a:xfrm>
            <a:off x="7827818" y="1302404"/>
            <a:ext cx="4211782" cy="523220"/>
          </a:xfrm>
          <a:prstGeom prst="rect">
            <a:avLst/>
          </a:prstGeom>
          <a:noFill/>
        </p:spPr>
        <p:txBody>
          <a:bodyPr wrap="square" rtlCol="0">
            <a:spAutoFit/>
          </a:bodyPr>
          <a:lstStyle/>
          <a:p>
            <a:r>
              <a:rPr lang="en-US" sz="2800" b="1" dirty="0">
                <a:solidFill>
                  <a:srgbClr val="7030A0"/>
                </a:solidFill>
              </a:rPr>
              <a:t>Composition</a:t>
            </a:r>
            <a:r>
              <a:rPr lang="en-US" sz="2800" b="1" dirty="0" smtClean="0">
                <a:solidFill>
                  <a:srgbClr val="7030A0"/>
                </a:solidFill>
              </a:rPr>
              <a:t> of NES Nepal</a:t>
            </a:r>
            <a:endParaRPr lang="en-US" sz="2800" b="1" dirty="0">
              <a:solidFill>
                <a:srgbClr val="7030A0"/>
              </a:solidFill>
            </a:endParaRPr>
          </a:p>
        </p:txBody>
      </p:sp>
    </p:spTree>
    <p:extLst>
      <p:ext uri="{BB962C8B-B14F-4D97-AF65-F5344CB8AC3E}">
        <p14:creationId xmlns:p14="http://schemas.microsoft.com/office/powerpoint/2010/main" val="155344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59" y="0"/>
            <a:ext cx="10515600" cy="812511"/>
          </a:xfrm>
        </p:spPr>
        <p:txBody>
          <a:bodyPr/>
          <a:lstStyle/>
          <a:p>
            <a:r>
              <a:rPr lang="en-US" b="1" dirty="0" smtClean="0">
                <a:solidFill>
                  <a:srgbClr val="00B050"/>
                </a:solidFill>
              </a:rPr>
              <a:t>Evidence based Research/Studies</a:t>
            </a:r>
            <a:endParaRPr lang="en-US"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02" y="3936855"/>
            <a:ext cx="3894860" cy="29211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4134931"/>
            <a:ext cx="3976255" cy="27230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055" y="3948545"/>
            <a:ext cx="4100945" cy="29094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761" y="812512"/>
            <a:ext cx="4074293" cy="306977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5855" y="812512"/>
            <a:ext cx="3796145" cy="3069176"/>
          </a:xfrm>
          <a:prstGeom prst="rect">
            <a:avLst/>
          </a:prstGeom>
        </p:spPr>
      </p:pic>
      <p:sp>
        <p:nvSpPr>
          <p:cNvPr id="10" name="TextBox 9"/>
          <p:cNvSpPr txBox="1"/>
          <p:nvPr/>
        </p:nvSpPr>
        <p:spPr>
          <a:xfrm>
            <a:off x="0" y="812511"/>
            <a:ext cx="3906982" cy="2800767"/>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solidFill>
                  <a:srgbClr val="0070C0"/>
                </a:solidFill>
              </a:rPr>
              <a:t>Context Mapping of Land &amp; Natural Resources</a:t>
            </a:r>
          </a:p>
          <a:p>
            <a:pPr marL="285750" indent="-285750">
              <a:buFont typeface="Arial" panose="020B0604020202020204" pitchFamily="34" charset="0"/>
              <a:buChar char="•"/>
            </a:pPr>
            <a:endParaRPr lang="en-US" sz="2200" dirty="0" smtClean="0">
              <a:solidFill>
                <a:srgbClr val="0070C0"/>
              </a:solidFill>
            </a:endParaRPr>
          </a:p>
          <a:p>
            <a:pPr marL="285750" indent="-285750">
              <a:buFont typeface="Arial" panose="020B0604020202020204" pitchFamily="34" charset="0"/>
              <a:buChar char="•"/>
            </a:pPr>
            <a:r>
              <a:rPr lang="en-US" sz="2200" b="1" dirty="0" smtClean="0">
                <a:solidFill>
                  <a:srgbClr val="002060"/>
                </a:solidFill>
              </a:rPr>
              <a:t>Land</a:t>
            </a:r>
            <a:r>
              <a:rPr lang="en-US" sz="2200" b="1" dirty="0">
                <a:solidFill>
                  <a:srgbClr val="002060"/>
                </a:solidFill>
              </a:rPr>
              <a:t>, agriculture and natural </a:t>
            </a:r>
            <a:r>
              <a:rPr lang="en-US" sz="2200" b="1" dirty="0" smtClean="0">
                <a:solidFill>
                  <a:srgbClr val="002060"/>
                </a:solidFill>
              </a:rPr>
              <a:t>resources management </a:t>
            </a:r>
            <a:r>
              <a:rPr lang="en-US" sz="2200" b="1" dirty="0">
                <a:solidFill>
                  <a:srgbClr val="002060"/>
                </a:solidFill>
              </a:rPr>
              <a:t>in local </a:t>
            </a:r>
            <a:r>
              <a:rPr lang="en-US" sz="2200" b="1" dirty="0" smtClean="0">
                <a:solidFill>
                  <a:srgbClr val="002060"/>
                </a:solidFill>
              </a:rPr>
              <a:t>level: policy, law, institutional structure and good governance  </a:t>
            </a:r>
            <a:endParaRPr lang="en-US" sz="2200" b="1" dirty="0">
              <a:solidFill>
                <a:srgbClr val="002060"/>
              </a:solidFill>
            </a:endParaRPr>
          </a:p>
        </p:txBody>
      </p:sp>
    </p:spTree>
    <p:extLst>
      <p:ext uri="{BB962C8B-B14F-4D97-AF65-F5344CB8AC3E}">
        <p14:creationId xmlns:p14="http://schemas.microsoft.com/office/powerpoint/2010/main" val="254056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188623"/>
            <a:ext cx="10515600" cy="579654"/>
          </a:xfrm>
        </p:spPr>
        <p:txBody>
          <a:bodyPr>
            <a:normAutofit fontScale="90000"/>
          </a:bodyPr>
          <a:lstStyle/>
          <a:p>
            <a:r>
              <a:rPr lang="en-US" b="1" dirty="0" smtClean="0">
                <a:solidFill>
                  <a:srgbClr val="00B050"/>
                </a:solidFill>
              </a:rPr>
              <a:t>Advocacy and Consultations</a:t>
            </a:r>
            <a:endParaRPr lang="en-US" b="1" dirty="0">
              <a:solidFill>
                <a:srgbClr val="00B05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7" y="768277"/>
            <a:ext cx="4229100" cy="31200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8007" y="700375"/>
            <a:ext cx="3623993" cy="31879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613" y="4006777"/>
            <a:ext cx="3894805" cy="2851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877" y="4006777"/>
            <a:ext cx="3552123" cy="285122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972" y="768277"/>
            <a:ext cx="3994536" cy="3120086"/>
          </a:xfrm>
          <a:prstGeom prst="rect">
            <a:avLst/>
          </a:prstGeom>
        </p:spPr>
      </p:pic>
      <p:pic>
        <p:nvPicPr>
          <p:cNvPr id="13" name="Content Placeholder 12"/>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55527" y="4006777"/>
            <a:ext cx="4385857" cy="2823513"/>
          </a:xfrm>
        </p:spPr>
      </p:pic>
      <p:sp>
        <p:nvSpPr>
          <p:cNvPr id="4" name="TextBox 3"/>
          <p:cNvSpPr txBox="1"/>
          <p:nvPr/>
        </p:nvSpPr>
        <p:spPr>
          <a:xfrm>
            <a:off x="55527" y="3532909"/>
            <a:ext cx="4229100" cy="338554"/>
          </a:xfrm>
          <a:prstGeom prst="rect">
            <a:avLst/>
          </a:prstGeom>
          <a:noFill/>
        </p:spPr>
        <p:txBody>
          <a:bodyPr wrap="square" rtlCol="0">
            <a:spAutoFit/>
          </a:bodyPr>
          <a:lstStyle/>
          <a:p>
            <a:r>
              <a:rPr lang="en-US" sz="1600" dirty="0" smtClean="0">
                <a:solidFill>
                  <a:srgbClr val="FFFF00"/>
                </a:solidFill>
              </a:rPr>
              <a:t>Demand Letter submitting to CM of Province #5</a:t>
            </a:r>
            <a:endParaRPr lang="en-US" sz="1600" dirty="0">
              <a:solidFill>
                <a:srgbClr val="FFFF00"/>
              </a:solidFill>
            </a:endParaRPr>
          </a:p>
        </p:txBody>
      </p:sp>
      <p:sp>
        <p:nvSpPr>
          <p:cNvPr id="5" name="TextBox 4"/>
          <p:cNvSpPr txBox="1"/>
          <p:nvPr/>
        </p:nvSpPr>
        <p:spPr>
          <a:xfrm>
            <a:off x="4373973" y="886691"/>
            <a:ext cx="3994536" cy="523220"/>
          </a:xfrm>
          <a:prstGeom prst="rect">
            <a:avLst/>
          </a:prstGeom>
          <a:noFill/>
        </p:spPr>
        <p:txBody>
          <a:bodyPr wrap="square" rtlCol="0">
            <a:spAutoFit/>
          </a:bodyPr>
          <a:lstStyle/>
          <a:p>
            <a:r>
              <a:rPr lang="en-US" sz="1400" dirty="0" smtClean="0">
                <a:solidFill>
                  <a:srgbClr val="7030A0"/>
                </a:solidFill>
              </a:rPr>
              <a:t>Demand Letter Submitted to Federal Minister, MOLMPC</a:t>
            </a:r>
            <a:endParaRPr lang="en-US" sz="1400" dirty="0">
              <a:solidFill>
                <a:srgbClr val="7030A0"/>
              </a:solidFill>
            </a:endParaRPr>
          </a:p>
        </p:txBody>
      </p:sp>
      <p:sp>
        <p:nvSpPr>
          <p:cNvPr id="7" name="TextBox 6"/>
          <p:cNvSpPr txBox="1"/>
          <p:nvPr/>
        </p:nvSpPr>
        <p:spPr>
          <a:xfrm>
            <a:off x="8457853" y="250171"/>
            <a:ext cx="3734147" cy="646331"/>
          </a:xfrm>
          <a:prstGeom prst="rect">
            <a:avLst/>
          </a:prstGeom>
          <a:noFill/>
        </p:spPr>
        <p:txBody>
          <a:bodyPr wrap="square" rtlCol="0">
            <a:spAutoFit/>
          </a:bodyPr>
          <a:lstStyle/>
          <a:p>
            <a:r>
              <a:rPr lang="en-US" dirty="0" smtClean="0"/>
              <a:t>Discussion with Front Line Land Activists to strategize further steps </a:t>
            </a:r>
            <a:endParaRPr lang="en-US" dirty="0"/>
          </a:p>
        </p:txBody>
      </p:sp>
      <p:sp>
        <p:nvSpPr>
          <p:cNvPr id="9" name="TextBox 8"/>
          <p:cNvSpPr txBox="1"/>
          <p:nvPr/>
        </p:nvSpPr>
        <p:spPr>
          <a:xfrm>
            <a:off x="189269" y="4006777"/>
            <a:ext cx="4118372" cy="369332"/>
          </a:xfrm>
          <a:prstGeom prst="rect">
            <a:avLst/>
          </a:prstGeom>
          <a:noFill/>
        </p:spPr>
        <p:txBody>
          <a:bodyPr wrap="square" rtlCol="0">
            <a:spAutoFit/>
          </a:bodyPr>
          <a:lstStyle/>
          <a:p>
            <a:r>
              <a:rPr lang="en-US" dirty="0" smtClean="0">
                <a:solidFill>
                  <a:schemeClr val="tx1">
                    <a:lumMod val="95000"/>
                    <a:lumOff val="5000"/>
                  </a:schemeClr>
                </a:solidFill>
              </a:rPr>
              <a:t>Discussion on Dalit’s Land Right </a:t>
            </a:r>
            <a:endParaRPr lang="en-US" dirty="0">
              <a:solidFill>
                <a:schemeClr val="tx1">
                  <a:lumMod val="95000"/>
                  <a:lumOff val="5000"/>
                </a:schemeClr>
              </a:solidFill>
            </a:endParaRPr>
          </a:p>
        </p:txBody>
      </p:sp>
      <p:sp>
        <p:nvSpPr>
          <p:cNvPr id="12" name="TextBox 11"/>
          <p:cNvSpPr txBox="1"/>
          <p:nvPr/>
        </p:nvSpPr>
        <p:spPr>
          <a:xfrm>
            <a:off x="4724400" y="4011102"/>
            <a:ext cx="3644108" cy="584775"/>
          </a:xfrm>
          <a:prstGeom prst="rect">
            <a:avLst/>
          </a:prstGeom>
          <a:noFill/>
        </p:spPr>
        <p:txBody>
          <a:bodyPr wrap="square" rtlCol="0">
            <a:spAutoFit/>
          </a:bodyPr>
          <a:lstStyle/>
          <a:p>
            <a:r>
              <a:rPr lang="en-US" sz="1600" dirty="0" smtClean="0">
                <a:solidFill>
                  <a:srgbClr val="FF0000"/>
                </a:solidFill>
              </a:rPr>
              <a:t>Identifying Priorities for multi-stakeholder engagement</a:t>
            </a:r>
            <a:endParaRPr lang="en-US" sz="1600" dirty="0">
              <a:solidFill>
                <a:srgbClr val="FF0000"/>
              </a:solidFill>
            </a:endParaRPr>
          </a:p>
        </p:txBody>
      </p:sp>
      <p:sp>
        <p:nvSpPr>
          <p:cNvPr id="14" name="TextBox 13"/>
          <p:cNvSpPr txBox="1"/>
          <p:nvPr/>
        </p:nvSpPr>
        <p:spPr>
          <a:xfrm>
            <a:off x="8619205" y="4006777"/>
            <a:ext cx="3572795" cy="738664"/>
          </a:xfrm>
          <a:prstGeom prst="rect">
            <a:avLst/>
          </a:prstGeom>
          <a:noFill/>
        </p:spPr>
        <p:txBody>
          <a:bodyPr wrap="square" rtlCol="0">
            <a:spAutoFit/>
          </a:bodyPr>
          <a:lstStyle/>
          <a:p>
            <a:r>
              <a:rPr lang="en-US" sz="1400" dirty="0" smtClean="0">
                <a:solidFill>
                  <a:srgbClr val="002060"/>
                </a:solidFill>
              </a:rPr>
              <a:t>Discussion with community people and provincial level policy makers regarding Tenancy Land Separation</a:t>
            </a:r>
            <a:endParaRPr lang="en-US" sz="1400" dirty="0">
              <a:solidFill>
                <a:srgbClr val="002060"/>
              </a:solidFill>
            </a:endParaRPr>
          </a:p>
        </p:txBody>
      </p:sp>
    </p:spTree>
    <p:extLst>
      <p:ext uri="{BB962C8B-B14F-4D97-AF65-F5344CB8AC3E}">
        <p14:creationId xmlns:p14="http://schemas.microsoft.com/office/powerpoint/2010/main" val="111559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2" y="0"/>
            <a:ext cx="10515600" cy="525390"/>
          </a:xfrm>
        </p:spPr>
        <p:txBody>
          <a:bodyPr>
            <a:normAutofit fontScale="90000"/>
          </a:bodyPr>
          <a:lstStyle/>
          <a:p>
            <a:r>
              <a:rPr lang="en-US" dirty="0" smtClean="0"/>
              <a:t>Multi-stakeholder Platform: Structure and Process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3238" y="3803580"/>
            <a:ext cx="4613564" cy="2824163"/>
          </a:xfrm>
        </p:spPr>
      </p:pic>
      <p:pic>
        <p:nvPicPr>
          <p:cNvPr id="8" name="Picture 7"/>
          <p:cNvPicPr>
            <a:picLocks noChangeAspect="1"/>
          </p:cNvPicPr>
          <p:nvPr/>
        </p:nvPicPr>
        <p:blipFill rotWithShape="1">
          <a:blip r:embed="rId3"/>
          <a:srcRect l="5671" t="15351" b="10775"/>
          <a:stretch/>
        </p:blipFill>
        <p:spPr>
          <a:xfrm>
            <a:off x="7523018" y="525390"/>
            <a:ext cx="4350327" cy="22721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238" y="525390"/>
            <a:ext cx="4405746" cy="2937164"/>
          </a:xfrm>
          <a:prstGeom prst="rect">
            <a:avLst/>
          </a:prstGeom>
        </p:spPr>
      </p:pic>
      <p:sp>
        <p:nvSpPr>
          <p:cNvPr id="10" name="TextBox 9"/>
          <p:cNvSpPr txBox="1"/>
          <p:nvPr/>
        </p:nvSpPr>
        <p:spPr>
          <a:xfrm>
            <a:off x="5805055" y="2796454"/>
            <a:ext cx="6386945" cy="415498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smtClean="0"/>
              <a:t>Identify </a:t>
            </a:r>
            <a:r>
              <a:rPr lang="en-US" sz="2400" dirty="0"/>
              <a:t>critical issues and actions to advance </a:t>
            </a:r>
            <a:r>
              <a:rPr lang="en-US" sz="2400" dirty="0" smtClean="0"/>
              <a:t>progress towards </a:t>
            </a:r>
            <a:r>
              <a:rPr lang="en-US" sz="2400" dirty="0"/>
              <a:t>implementation of Land related policies and plans to strengthen PCLG providing space for dialogue between the state, private sector and civil society.</a:t>
            </a:r>
          </a:p>
          <a:p>
            <a:pPr marL="285750" lvl="0" indent="-285750">
              <a:buFont typeface="Arial" panose="020B0604020202020204" pitchFamily="34" charset="0"/>
              <a:buChar char="•"/>
            </a:pPr>
            <a:r>
              <a:rPr lang="en-US" sz="2400" dirty="0"/>
              <a:t>Explore critical areas of common interest </a:t>
            </a:r>
            <a:r>
              <a:rPr lang="en-US" sz="2400" dirty="0" smtClean="0"/>
              <a:t>of diverse stakeholder regarding </a:t>
            </a:r>
            <a:r>
              <a:rPr lang="en-US" sz="2400" dirty="0"/>
              <a:t>land governance.</a:t>
            </a:r>
          </a:p>
          <a:p>
            <a:pPr marL="285750" lvl="0" indent="-285750">
              <a:buFont typeface="Arial" panose="020B0604020202020204" pitchFamily="34" charset="0"/>
              <a:buChar char="•"/>
            </a:pPr>
            <a:r>
              <a:rPr lang="en-US" sz="2400" dirty="0"/>
              <a:t>Support to establish the linkages between the grass-roots (micro) and the national (macro) realities while formulating and implementing land related policies.</a:t>
            </a:r>
          </a:p>
        </p:txBody>
      </p:sp>
    </p:spTree>
    <p:extLst>
      <p:ext uri="{BB962C8B-B14F-4D97-AF65-F5344CB8AC3E}">
        <p14:creationId xmlns:p14="http://schemas.microsoft.com/office/powerpoint/2010/main" val="20377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7823582" y="2092036"/>
            <a:ext cx="3824912" cy="3713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00B050"/>
                </a:solidFill>
              </a:rPr>
              <a:t>Multi Stakeholder Engagement</a:t>
            </a:r>
            <a:endParaRPr lang="en-US" b="1" dirty="0">
              <a:solidFill>
                <a:srgbClr val="00B050"/>
              </a:solidFill>
            </a:endParaRPr>
          </a:p>
        </p:txBody>
      </p:sp>
      <p:graphicFrame>
        <p:nvGraphicFramePr>
          <p:cNvPr id="4" name="Content Placeholder 3"/>
          <p:cNvGraphicFramePr>
            <a:graphicFrameLocks noGrp="1"/>
          </p:cNvGraphicFramePr>
          <p:nvPr>
            <p:ph idx="1"/>
            <p:extLst/>
          </p:nvPr>
        </p:nvGraphicFramePr>
        <p:xfrm>
          <a:off x="6906490" y="1690688"/>
          <a:ext cx="5562601" cy="436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a:xfrm>
            <a:off x="221674" y="1825625"/>
            <a:ext cx="66640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lvl="1"/>
            <a:endParaRPr lang="en-US" dirty="0" smtClean="0"/>
          </a:p>
          <a:p>
            <a:endParaRPr lang="en-US" dirty="0"/>
          </a:p>
        </p:txBody>
      </p:sp>
      <p:sp>
        <p:nvSpPr>
          <p:cNvPr id="9" name="Left-Right Arrow 8"/>
          <p:cNvSpPr/>
          <p:nvPr/>
        </p:nvSpPr>
        <p:spPr>
          <a:xfrm rot="19446271">
            <a:off x="8285018" y="2341417"/>
            <a:ext cx="720437" cy="33250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9327571" y="5583384"/>
            <a:ext cx="720437" cy="33250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rot="17311301">
            <a:off x="11132131" y="4409789"/>
            <a:ext cx="720437" cy="33250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451169">
            <a:off x="10467917" y="2357702"/>
            <a:ext cx="720437" cy="33250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4122648">
            <a:off x="7647706" y="4401279"/>
            <a:ext cx="720437" cy="33250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374074" y="1690688"/>
            <a:ext cx="6664036" cy="46386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Provide a common platform for diverse stakeholders to build a common strategy based on complementarity of the members</a:t>
            </a:r>
          </a:p>
          <a:p>
            <a:r>
              <a:rPr lang="en-US" dirty="0" smtClean="0"/>
              <a:t>Provides space for dialogue to explore and reconcile stakeholder </a:t>
            </a:r>
            <a:r>
              <a:rPr lang="en-US" dirty="0"/>
              <a:t>perspectives and priorities in the land issues</a:t>
            </a:r>
            <a:r>
              <a:rPr lang="en-US" dirty="0" smtClean="0"/>
              <a:t>;</a:t>
            </a:r>
          </a:p>
          <a:p>
            <a:r>
              <a:rPr lang="en-US" dirty="0" smtClean="0"/>
              <a:t>Stakeholders are expected to collaborate </a:t>
            </a:r>
            <a:r>
              <a:rPr lang="en-US" dirty="0"/>
              <a:t>to support their objectives, identify common </a:t>
            </a:r>
            <a:r>
              <a:rPr lang="en-US" dirty="0" smtClean="0"/>
              <a:t>risks/ opportunities, </a:t>
            </a:r>
            <a:r>
              <a:rPr lang="en-US" dirty="0"/>
              <a:t>support shared decision making and collective actions </a:t>
            </a:r>
            <a:r>
              <a:rPr lang="en-US" dirty="0" smtClean="0"/>
              <a:t>to help achieve SDGs and VGGTs</a:t>
            </a:r>
          </a:p>
          <a:p>
            <a:endParaRPr lang="en-US" dirty="0"/>
          </a:p>
        </p:txBody>
      </p:sp>
    </p:spTree>
    <p:extLst>
      <p:ext uri="{BB962C8B-B14F-4D97-AF65-F5344CB8AC3E}">
        <p14:creationId xmlns:p14="http://schemas.microsoft.com/office/powerpoint/2010/main" val="4148400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0"/>
            <a:ext cx="10515600" cy="1108364"/>
          </a:xfrm>
        </p:spPr>
        <p:txBody>
          <a:bodyPr>
            <a:normAutofit fontScale="90000"/>
          </a:bodyPr>
          <a:lstStyle/>
          <a:p>
            <a:r>
              <a:rPr lang="en-US" dirty="0" smtClean="0"/>
              <a:t>REGIONAL INITIATIVES: Commitments into Action</a:t>
            </a:r>
            <a:endParaRPr lang="en-US" dirty="0"/>
          </a:p>
        </p:txBody>
      </p:sp>
      <p:sp>
        <p:nvSpPr>
          <p:cNvPr id="3" name="Content Placeholder 2"/>
          <p:cNvSpPr>
            <a:spLocks noGrp="1"/>
          </p:cNvSpPr>
          <p:nvPr>
            <p:ph idx="1"/>
          </p:nvPr>
        </p:nvSpPr>
        <p:spPr>
          <a:xfrm>
            <a:off x="838200" y="1260764"/>
            <a:ext cx="10515600" cy="4916199"/>
          </a:xfrm>
        </p:spPr>
        <p:txBody>
          <a:bodyPr/>
          <a:lstStyle/>
          <a:p>
            <a:endParaRPr lang="en-US" dirty="0" smtClean="0"/>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376237" y="877599"/>
            <a:ext cx="11439525" cy="3190875"/>
          </a:xfrm>
          <a:prstGeom prst="rect">
            <a:avLst/>
          </a:prstGeom>
        </p:spPr>
      </p:pic>
      <p:sp>
        <p:nvSpPr>
          <p:cNvPr id="8" name="Oval 7"/>
          <p:cNvSpPr/>
          <p:nvPr/>
        </p:nvSpPr>
        <p:spPr>
          <a:xfrm>
            <a:off x="2757054" y="2341418"/>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34690" y="2327563"/>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198" y="2341418"/>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441872" y="2327562"/>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5535" y="2341418"/>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38703" y="2341418"/>
            <a:ext cx="1011382" cy="997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38" y="4165456"/>
            <a:ext cx="3517025" cy="2637769"/>
          </a:xfrm>
          <a:prstGeom prst="rect">
            <a:avLst/>
          </a:prstGeom>
        </p:spPr>
      </p:pic>
    </p:spTree>
    <p:extLst>
      <p:ext uri="{BB962C8B-B14F-4D97-AF65-F5344CB8AC3E}">
        <p14:creationId xmlns:p14="http://schemas.microsoft.com/office/powerpoint/2010/main" val="1962033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8737"/>
          </a:xfrm>
        </p:spPr>
        <p:txBody>
          <a:bodyPr/>
          <a:lstStyle/>
          <a:p>
            <a:r>
              <a:rPr lang="en-US" b="1" dirty="0" smtClean="0">
                <a:solidFill>
                  <a:srgbClr val="00B050"/>
                </a:solidFill>
              </a:rPr>
              <a:t>GLOBAL INITIATIVE: The Dashboard</a:t>
            </a:r>
            <a:endParaRPr lang="en-US" b="1" dirty="0">
              <a:solidFill>
                <a:srgbClr val="00B05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0" y="1122652"/>
            <a:ext cx="3865416" cy="29090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234" y="4157627"/>
            <a:ext cx="3424998" cy="26462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55" y="1122651"/>
            <a:ext cx="3424998" cy="290902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99" y="4157627"/>
            <a:ext cx="3757077" cy="2646218"/>
          </a:xfrm>
          <a:prstGeom prst="rect">
            <a:avLst/>
          </a:prstGeom>
        </p:spPr>
      </p:pic>
      <p:sp>
        <p:nvSpPr>
          <p:cNvPr id="3" name="Content Placeholder 2"/>
          <p:cNvSpPr>
            <a:spLocks noGrp="1"/>
          </p:cNvSpPr>
          <p:nvPr>
            <p:ph idx="1"/>
          </p:nvPr>
        </p:nvSpPr>
        <p:spPr>
          <a:xfrm>
            <a:off x="7502231" y="1122650"/>
            <a:ext cx="4509659" cy="5582950"/>
          </a:xfrm>
        </p:spPr>
        <p:txBody>
          <a:bodyPr>
            <a:noAutofit/>
          </a:bodyPr>
          <a:lstStyle/>
          <a:p>
            <a:r>
              <a:rPr lang="en-US" sz="3200" dirty="0" smtClean="0"/>
              <a:t>Dashboard Launched </a:t>
            </a:r>
          </a:p>
          <a:p>
            <a:pPr lvl="1"/>
            <a:r>
              <a:rPr lang="en-US" sz="2800" dirty="0" smtClean="0"/>
              <a:t>On 7</a:t>
            </a:r>
            <a:r>
              <a:rPr lang="en-US" sz="2800" baseline="30000" dirty="0" smtClean="0"/>
              <a:t>th</a:t>
            </a:r>
            <a:r>
              <a:rPr lang="en-US" sz="2800" dirty="0" smtClean="0"/>
              <a:t> September 2018</a:t>
            </a:r>
          </a:p>
          <a:p>
            <a:pPr lvl="1"/>
            <a:r>
              <a:rPr lang="en-US" sz="2800" dirty="0" smtClean="0"/>
              <a:t>To promote common indicators developed by ILC Members</a:t>
            </a:r>
          </a:p>
          <a:p>
            <a:pPr lvl="1"/>
            <a:r>
              <a:rPr lang="en-US" sz="2800" dirty="0" smtClean="0"/>
              <a:t>Support members effort to gather people centered data</a:t>
            </a:r>
          </a:p>
          <a:p>
            <a:pPr lvl="1"/>
            <a:r>
              <a:rPr lang="en-US" sz="2800" dirty="0" smtClean="0"/>
              <a:t>Promote inclusive data ecosystem and show how SDGs and VGGT frameworks are translated into action</a:t>
            </a:r>
          </a:p>
        </p:txBody>
      </p:sp>
    </p:spTree>
    <p:extLst>
      <p:ext uri="{BB962C8B-B14F-4D97-AF65-F5344CB8AC3E}">
        <p14:creationId xmlns:p14="http://schemas.microsoft.com/office/powerpoint/2010/main" val="307726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TotalTime>
  <Words>522</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Preeti</vt:lpstr>
      <vt:lpstr>Office Theme</vt:lpstr>
      <vt:lpstr>ILC Initiatives- Integration and Dashbaord </vt:lpstr>
      <vt:lpstr>Overview</vt:lpstr>
      <vt:lpstr>NATIONAL INITIATIVE: National Engagement Strategies  to Promote and Strengthen PCLG in Nepal</vt:lpstr>
      <vt:lpstr>Evidence based Research/Studies</vt:lpstr>
      <vt:lpstr>Advocacy and Consultations</vt:lpstr>
      <vt:lpstr>Multi-stakeholder Platform: Structure and Process</vt:lpstr>
      <vt:lpstr>Multi Stakeholder Engagement</vt:lpstr>
      <vt:lpstr>REGIONAL INITIATIVES: Commitments into Action</vt:lpstr>
      <vt:lpstr>GLOBAL INITIATIVE: The Dashboard</vt:lpstr>
      <vt:lpstr>Dashboard alignment and collaborations for a data-ecosystem (preliminary)</vt:lpstr>
      <vt:lpstr>Way Forward</vt:lpstr>
      <vt:lpstr>Way Forward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dc:creator>
  <cp:lastModifiedBy>Jagat Basnet</cp:lastModifiedBy>
  <cp:revision>74</cp:revision>
  <dcterms:created xsi:type="dcterms:W3CDTF">2018-09-12T14:52:22Z</dcterms:created>
  <dcterms:modified xsi:type="dcterms:W3CDTF">2018-09-18T01:23:15Z</dcterms:modified>
</cp:coreProperties>
</file>