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43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6B87C54-B155-40BF-BD05-5B7EF41F4071}">
          <p14:sldIdLst>
            <p14:sldId id="256"/>
            <p14:sldId id="257"/>
            <p14:sldId id="258"/>
            <p14:sldId id="259"/>
          </p14:sldIdLst>
        </p14:section>
        <p14:section name="Section sans titre" id="{387F3552-27CC-447B-A37C-D82EF7D57427}">
          <p14:sldIdLst>
            <p14:sldId id="260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September 25, 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September 25, 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93B7C55-22B9-F64C-BB57-4AE565C566F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E7E5203-2144-D54E-8436-05B0F76AB1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4" r:id="rId1"/>
    <p:sldLayoutId id="2147484645" r:id="rId2"/>
    <p:sldLayoutId id="2147484646" r:id="rId3"/>
    <p:sldLayoutId id="2147484647" r:id="rId4"/>
    <p:sldLayoutId id="2147484648" r:id="rId5"/>
    <p:sldLayoutId id="2147484649" r:id="rId6"/>
    <p:sldLayoutId id="2147484650" r:id="rId7"/>
    <p:sldLayoutId id="2147484651" r:id="rId8"/>
    <p:sldLayoutId id="2147484652" r:id="rId9"/>
    <p:sldLayoutId id="2147484653" r:id="rId10"/>
    <p:sldLayoutId id="21474846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466655"/>
            <a:ext cx="3839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Global Land Forum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Bandung, Indonesia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September 2018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2396" y="2483142"/>
            <a:ext cx="5805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Some intermediate results of the Dashboard pilot phase in Senegal</a:t>
            </a:r>
            <a:endParaRPr lang="en-GB" dirty="0"/>
          </a:p>
        </p:txBody>
      </p:sp>
      <p:sp>
        <p:nvSpPr>
          <p:cNvPr id="8" name="ZoneTexte 7"/>
          <p:cNvSpPr txBox="1"/>
          <p:nvPr/>
        </p:nvSpPr>
        <p:spPr>
          <a:xfrm>
            <a:off x="2785145" y="3749879"/>
            <a:ext cx="3959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Dr. Ibrahima KA</a:t>
            </a:r>
          </a:p>
          <a:p>
            <a:pPr algn="r"/>
            <a:r>
              <a:rPr lang="fr-FR" dirty="0" smtClean="0"/>
              <a:t>IPAR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10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68448" y="3422710"/>
            <a:ext cx="2944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dirty="0" smtClean="0"/>
              <a:t>A </a:t>
            </a:r>
            <a:r>
              <a:rPr lang="en-GB" dirty="0" smtClean="0"/>
              <a:t>W</a:t>
            </a:r>
            <a:r>
              <a:rPr lang="en-GB" dirty="0" smtClean="0"/>
              <a:t>est </a:t>
            </a:r>
            <a:r>
              <a:rPr lang="en-GB" dirty="0" smtClean="0"/>
              <a:t>A</a:t>
            </a:r>
            <a:r>
              <a:rPr lang="en-GB" dirty="0" smtClean="0"/>
              <a:t>frican think tank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dirty="0" smtClean="0"/>
              <a:t>based in Dakar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GB" dirty="0" smtClean="0"/>
              <a:t>Evidence-based policies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4739780" y="2197916"/>
            <a:ext cx="4085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Structural transformation of agriculture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Migration and youth employment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Climate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Sustainable Development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 smtClean="0"/>
              <a:t>Land and Natural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3280095" y="2449585"/>
            <a:ext cx="1459685" cy="143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3280095" y="3166980"/>
            <a:ext cx="1459685" cy="717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3280095" y="3766657"/>
            <a:ext cx="1459685" cy="139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280095" y="3884375"/>
            <a:ext cx="1543575" cy="461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3"/>
          </p:cNvCxnSpPr>
          <p:nvPr/>
        </p:nvCxnSpPr>
        <p:spPr>
          <a:xfrm>
            <a:off x="3212983" y="4022875"/>
            <a:ext cx="1610687" cy="859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02672" y="604008"/>
            <a:ext cx="7306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IPAR?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3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a think tank, IPAR is interested to support evidence-based policies :</a:t>
            </a:r>
          </a:p>
          <a:p>
            <a:pPr algn="just">
              <a:buFontTx/>
              <a:buChar char="-"/>
            </a:pPr>
            <a:r>
              <a:rPr lang="en-US" dirty="0"/>
              <a:t>d</a:t>
            </a:r>
            <a:r>
              <a:rPr lang="en-US" dirty="0" smtClean="0"/>
              <a:t>ata collection…</a:t>
            </a:r>
          </a:p>
          <a:p>
            <a:pPr algn="just">
              <a:buFontTx/>
              <a:buChar char="-"/>
            </a:pPr>
            <a:r>
              <a:rPr lang="en-US" dirty="0"/>
              <a:t>d</a:t>
            </a:r>
            <a:r>
              <a:rPr lang="en-US" dirty="0" smtClean="0"/>
              <a:t>ata analysis … </a:t>
            </a:r>
          </a:p>
          <a:p>
            <a:pPr algn="just">
              <a:buFontTx/>
              <a:buChar char="-"/>
            </a:pPr>
            <a:r>
              <a:rPr lang="en-US" dirty="0" smtClean="0"/>
              <a:t>Building </a:t>
            </a:r>
            <a:r>
              <a:rPr lang="en-US" dirty="0" smtClean="0"/>
              <a:t>up strategies to advocate and influence the policy makers based </a:t>
            </a:r>
            <a:r>
              <a:rPr lang="en-US" dirty="0" smtClean="0"/>
              <a:t>on </a:t>
            </a:r>
            <a:r>
              <a:rPr lang="en-US" dirty="0" smtClean="0"/>
              <a:t>reliable results (</a:t>
            </a:r>
            <a:r>
              <a:rPr lang="en-US" i="1" dirty="0" smtClean="0"/>
              <a:t>engagement of </a:t>
            </a:r>
            <a:r>
              <a:rPr lang="en-US" i="1" dirty="0" smtClean="0"/>
              <a:t>multi-stakeholders </a:t>
            </a:r>
            <a:r>
              <a:rPr lang="en-US" i="1" dirty="0" smtClean="0"/>
              <a:t>to take into account the </a:t>
            </a:r>
            <a:r>
              <a:rPr lang="en-US" i="1" dirty="0" smtClean="0"/>
              <a:t>evidence</a:t>
            </a:r>
            <a:r>
              <a:rPr lang="en-US" dirty="0" smtClean="0"/>
              <a:t>)…</a:t>
            </a:r>
            <a:endParaRPr lang="en-US" dirty="0" smtClean="0"/>
          </a:p>
          <a:p>
            <a:pPr algn="just">
              <a:buFontTx/>
              <a:buChar char="-"/>
            </a:pPr>
            <a:endParaRPr lang="en-US" dirty="0"/>
          </a:p>
          <a:p>
            <a:pPr marL="45720" indent="0" algn="just">
              <a:buNone/>
            </a:pPr>
            <a:r>
              <a:rPr lang="en-US" dirty="0" smtClean="0"/>
              <a:t> </a:t>
            </a:r>
          </a:p>
          <a:p>
            <a:pPr marL="45720" indent="0" algn="just"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380999" y="411061"/>
            <a:ext cx="787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IPAR WITH DATA?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47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07818" y="334978"/>
            <a:ext cx="8148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IPAR IN ITS ENVIRONMENT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669956" y="1810692"/>
            <a:ext cx="6319319" cy="3232087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814812" y="3141552"/>
            <a:ext cx="2498756" cy="1167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CRAFS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015600" y="3426735"/>
            <a:ext cx="1846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N DV/GF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4888871" y="1810692"/>
            <a:ext cx="15481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690511" y="1810692"/>
            <a:ext cx="2190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smtClean="0"/>
              <a:t>Multi-stakeholder platform (Government, private sector, civil society, etc.)</a:t>
            </a:r>
            <a:endParaRPr lang="en-GB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6690511" y="2888055"/>
            <a:ext cx="579422" cy="7242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7369521" y="2761307"/>
            <a:ext cx="1511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IPAR, </a:t>
            </a:r>
            <a:r>
              <a:rPr lang="en-GB" sz="1200" dirty="0" smtClean="0"/>
              <a:t>secretariat</a:t>
            </a:r>
            <a:endParaRPr lang="en-GB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88062" y="1919334"/>
            <a:ext cx="85102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NES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539088" y="43094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1539088" y="4309450"/>
            <a:ext cx="81482" cy="896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80999" y="5350598"/>
            <a:ext cx="3656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smtClean="0"/>
              <a:t>Civil society organisations only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0" name="ZoneTexte 19"/>
          <p:cNvSpPr txBox="1"/>
          <p:nvPr/>
        </p:nvSpPr>
        <p:spPr>
          <a:xfrm>
            <a:off x="4490458" y="6042232"/>
            <a:ext cx="1068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PrinDex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5662942" y="6042232"/>
            <a:ext cx="1606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DASHBOARD</a:t>
            </a:r>
            <a:endParaRPr lang="fr-FR" dirty="0"/>
          </a:p>
        </p:txBody>
      </p:sp>
      <p:cxnSp>
        <p:nvCxnSpPr>
          <p:cNvPr id="25" name="Connecteur droit avec flèche 24"/>
          <p:cNvCxnSpPr/>
          <p:nvPr/>
        </p:nvCxnSpPr>
        <p:spPr>
          <a:xfrm flipH="1" flipV="1">
            <a:off x="5776111" y="4825497"/>
            <a:ext cx="660903" cy="1095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7052651" y="514236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Land </a:t>
            </a:r>
            <a:r>
              <a:rPr lang="en-GB" dirty="0" smtClean="0"/>
              <a:t>Observatory</a:t>
            </a:r>
            <a:endParaRPr lang="en-GB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H="1" flipV="1">
            <a:off x="5776111" y="4825497"/>
            <a:ext cx="1204111" cy="3168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20" idx="0"/>
          </p:cNvCxnSpPr>
          <p:nvPr/>
        </p:nvCxnSpPr>
        <p:spPr>
          <a:xfrm flipV="1">
            <a:off x="5024613" y="4825497"/>
            <a:ext cx="751498" cy="1216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0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70368" y="506994"/>
            <a:ext cx="774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WHAT ABOUT THE DASHBOARD?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35390" y="1837853"/>
            <a:ext cx="86822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 an ongoing process that can inform land policy by assessing land governance in the country based on </a:t>
            </a:r>
            <a:r>
              <a:rPr lang="en-GB" dirty="0"/>
              <a:t>the ILC’s 10 commitments</a:t>
            </a:r>
            <a:endParaRPr lang="en-GB" dirty="0" smtClean="0"/>
          </a:p>
          <a:p>
            <a:r>
              <a:rPr lang="en-GB" dirty="0" smtClean="0"/>
              <a:t>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An important exercise to implement many M&amp;E tools on land governance that exist (SDGs, GLII, MELA, </a:t>
            </a:r>
            <a:r>
              <a:rPr lang="en-GB" dirty="0" err="1" smtClean="0"/>
              <a:t>PrinDex</a:t>
            </a:r>
            <a:r>
              <a:rPr lang="en-GB" dirty="0" smtClean="0"/>
              <a:t>, indicators in transparency, etc.)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 Methodology:</a:t>
            </a:r>
          </a:p>
          <a:p>
            <a:pPr marL="742950" lvl="1" indent="-285750" algn="just">
              <a:buFontTx/>
              <a:buChar char="-"/>
            </a:pPr>
            <a:endParaRPr lang="en-GB" dirty="0" smtClean="0"/>
          </a:p>
          <a:p>
            <a:pPr marL="742950" lvl="1" indent="-285750" algn="just">
              <a:buFontTx/>
              <a:buChar char="-"/>
            </a:pPr>
            <a:r>
              <a:rPr lang="en-GB" dirty="0" smtClean="0"/>
              <a:t>Launching of the DB with multi stockholder groups</a:t>
            </a:r>
          </a:p>
          <a:p>
            <a:pPr marL="742950" lvl="1" indent="-285750" algn="just">
              <a:buFontTx/>
              <a:buChar char="-"/>
            </a:pPr>
            <a:endParaRPr lang="en-GB" dirty="0" smtClean="0"/>
          </a:p>
          <a:p>
            <a:pPr marL="742950" lvl="1" indent="-285750" algn="just">
              <a:buFontTx/>
              <a:buChar char="-"/>
            </a:pPr>
            <a:r>
              <a:rPr lang="en-GB" dirty="0" smtClean="0"/>
              <a:t>Setting up a DB reference group</a:t>
            </a:r>
          </a:p>
          <a:p>
            <a:pPr lvl="1" algn="just"/>
            <a:endParaRPr lang="en-GB" dirty="0" smtClean="0"/>
          </a:p>
          <a:p>
            <a:pPr marL="742950" lvl="1" indent="-285750" algn="just">
              <a:buFontTx/>
              <a:buChar char="-"/>
            </a:pPr>
            <a:r>
              <a:rPr lang="en-GB" dirty="0" smtClean="0"/>
              <a:t>Feeding the indicators by taking into account various perspectives (</a:t>
            </a:r>
            <a:r>
              <a:rPr lang="en-GB" i="1" dirty="0" smtClean="0"/>
              <a:t>each indicator has to be done by 2 different actors, with different perspectives</a:t>
            </a:r>
            <a:r>
              <a:rPr lang="en-GB" dirty="0" smtClean="0"/>
              <a:t>)</a:t>
            </a:r>
          </a:p>
          <a:p>
            <a:pPr marL="742950" lvl="1" indent="-285750" algn="just">
              <a:buFontTx/>
              <a:buChar char="-"/>
            </a:pPr>
            <a:endParaRPr lang="en-GB" dirty="0" smtClean="0"/>
          </a:p>
          <a:p>
            <a:pPr marL="742950" lvl="1" indent="-285750" algn="just">
              <a:buFontTx/>
              <a:buChar char="-"/>
            </a:pPr>
            <a:r>
              <a:rPr lang="en-GB" dirty="0" smtClean="0"/>
              <a:t>Organizing round of expert panels on each indicators</a:t>
            </a:r>
          </a:p>
          <a:p>
            <a:pPr algn="just"/>
            <a:endParaRPr lang="en-GB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710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70368" y="506994"/>
            <a:ext cx="774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 </a:t>
            </a:r>
            <a:r>
              <a:rPr lang="fr-FR" dirty="0" smtClean="0"/>
              <a:t>WHERE ARE WE NOW?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35390" y="1837853"/>
            <a:ext cx="86822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The reference group is already set up (</a:t>
            </a:r>
            <a:r>
              <a:rPr lang="en-GB" i="1" dirty="0" smtClean="0"/>
              <a:t>First meeting coming next</a:t>
            </a:r>
            <a:r>
              <a:rPr lang="en-GB" dirty="0" smtClean="0"/>
              <a:t>).</a:t>
            </a:r>
          </a:p>
          <a:p>
            <a:pPr marL="285750" indent="-285750" algn="just">
              <a:buFontTx/>
              <a:buChar char="-"/>
            </a:pPr>
            <a:endParaRPr lang="en-GB" dirty="0" smtClean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Withdrawal  of the C5 (</a:t>
            </a:r>
            <a:r>
              <a:rPr lang="en-GB" i="1" dirty="0" smtClean="0"/>
              <a:t>not relevant in </a:t>
            </a:r>
            <a:r>
              <a:rPr lang="en-GB" i="1" dirty="0" smtClean="0"/>
              <a:t>S</a:t>
            </a:r>
            <a:r>
              <a:rPr lang="en-GB" i="1" dirty="0" smtClean="0"/>
              <a:t>enegal’s case</a:t>
            </a:r>
            <a:r>
              <a:rPr lang="en-GB" dirty="0" smtClean="0"/>
              <a:t>)</a:t>
            </a:r>
          </a:p>
          <a:p>
            <a:pPr marL="285750" indent="-285750" algn="just">
              <a:buFontTx/>
              <a:buChar char="-"/>
            </a:pPr>
            <a:endParaRPr lang="en-GB" dirty="0" smtClean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Non availability of methodologies of the indicators related to commitment 10.</a:t>
            </a:r>
          </a:p>
          <a:p>
            <a:pPr marL="285750" indent="-285750" algn="just">
              <a:buFontTx/>
              <a:buChar char="-"/>
            </a:pPr>
            <a:endParaRPr lang="fr-FR" dirty="0" smtClean="0"/>
          </a:p>
          <a:p>
            <a:pPr marL="285750" indent="-285750" algn="just">
              <a:buFontTx/>
              <a:buChar char="-"/>
            </a:pPr>
            <a:r>
              <a:rPr lang="en-GB" dirty="0" smtClean="0"/>
              <a:t>15/30 indicators already done by at less by one expert. </a:t>
            </a:r>
          </a:p>
          <a:p>
            <a:pPr marL="285750" indent="-285750" algn="just">
              <a:buFontTx/>
              <a:buChar char="-"/>
            </a:pPr>
            <a:endParaRPr lang="fr-FR" dirty="0"/>
          </a:p>
          <a:p>
            <a:pPr marL="285750" indent="-285750" algn="just">
              <a:buFontTx/>
              <a:buChar char="-"/>
            </a:pPr>
            <a:r>
              <a:rPr lang="en-GB" i="1" dirty="0" err="1" smtClean="0"/>
              <a:t>e.g</a:t>
            </a:r>
            <a:r>
              <a:rPr lang="en-GB" i="1" dirty="0" smtClean="0"/>
              <a:t> </a:t>
            </a:r>
            <a:r>
              <a:rPr lang="en-GB" dirty="0" smtClean="0"/>
              <a:t>: </a:t>
            </a:r>
            <a:r>
              <a:rPr lang="en-GB" dirty="0"/>
              <a:t>I</a:t>
            </a:r>
            <a:r>
              <a:rPr lang="en-GB" dirty="0" smtClean="0"/>
              <a:t>ndicator 1A covers as well 3A, 4A and 5A. The assessment done shows us that the score might be 85/100 (</a:t>
            </a:r>
            <a:r>
              <a:rPr lang="en-GB" i="1" dirty="0" smtClean="0"/>
              <a:t>to be confirmed during the panel discussion</a:t>
            </a:r>
            <a:r>
              <a:rPr lang="en-GB" dirty="0" smtClean="0"/>
              <a:t>). </a:t>
            </a:r>
          </a:p>
          <a:p>
            <a:pPr marL="285750" indent="-285750" algn="just">
              <a:buFontTx/>
              <a:buChar char="-"/>
            </a:pPr>
            <a:endParaRPr lang="en-GB" u="sng" dirty="0" smtClean="0"/>
          </a:p>
          <a:p>
            <a:pPr marL="285750" indent="-285750" algn="just">
              <a:buFontTx/>
              <a:buChar char="-"/>
            </a:pPr>
            <a:r>
              <a:rPr lang="en-GB" u="sng" dirty="0" err="1" smtClean="0"/>
              <a:t>PrinDex</a:t>
            </a:r>
            <a:r>
              <a:rPr lang="en-GB" u="sng" dirty="0" smtClean="0"/>
              <a:t> is an important opportunity to complete the indicators (surveys are done – database is available and targeted analysis and calculation will be done). </a:t>
            </a:r>
            <a:endParaRPr lang="en-GB" dirty="0" smtClean="0"/>
          </a:p>
          <a:p>
            <a:pPr algn="just"/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615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70368" y="506994"/>
            <a:ext cx="774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 WHAT CHALLENGES AT THIS POINT? 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25925" y="1828800"/>
            <a:ext cx="85736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/>
              <a:t> A new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…. Challenges are </a:t>
            </a:r>
            <a:r>
              <a:rPr lang="fr-FR" dirty="0" err="1" smtClean="0"/>
              <a:t>there</a:t>
            </a:r>
            <a:r>
              <a:rPr lang="fr-FR" dirty="0" smtClean="0"/>
              <a:t>, but </a:t>
            </a:r>
            <a:r>
              <a:rPr lang="fr-FR" dirty="0" err="1" smtClean="0"/>
              <a:t>opportunity</a:t>
            </a:r>
            <a:r>
              <a:rPr lang="fr-FR" dirty="0" smtClean="0"/>
              <a:t>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learn</a:t>
            </a:r>
            <a:r>
              <a:rPr lang="fr-FR" dirty="0" smtClean="0"/>
              <a:t> more.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/>
              <a:t> </a:t>
            </a:r>
            <a:r>
              <a:rPr lang="fr-FR" dirty="0" err="1"/>
              <a:t>N</a:t>
            </a:r>
            <a:r>
              <a:rPr lang="fr-FR" dirty="0" err="1" smtClean="0"/>
              <a:t>eed</a:t>
            </a:r>
            <a:r>
              <a:rPr lang="fr-FR" dirty="0" smtClean="0"/>
              <a:t> of adaptative </a:t>
            </a:r>
            <a:r>
              <a:rPr lang="fr-FR" dirty="0" err="1" smtClean="0"/>
              <a:t>approch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points (</a:t>
            </a:r>
            <a:r>
              <a:rPr lang="fr-FR" i="1" dirty="0" smtClean="0"/>
              <a:t>of course, </a:t>
            </a:r>
            <a:r>
              <a:rPr lang="fr-FR" i="1" dirty="0" err="1" smtClean="0"/>
              <a:t>need</a:t>
            </a:r>
            <a:r>
              <a:rPr lang="fr-FR" i="1" dirty="0" smtClean="0"/>
              <a:t> of </a:t>
            </a:r>
            <a:r>
              <a:rPr lang="fr-FR" i="1" dirty="0" err="1" smtClean="0"/>
              <a:t>comparability</a:t>
            </a:r>
            <a:r>
              <a:rPr lang="fr-FR" i="1" dirty="0" smtClean="0"/>
              <a:t> </a:t>
            </a:r>
            <a:r>
              <a:rPr lang="fr-FR" i="1" dirty="0" err="1" smtClean="0"/>
              <a:t>between</a:t>
            </a:r>
            <a:r>
              <a:rPr lang="fr-FR" i="1" dirty="0" smtClean="0"/>
              <a:t> countries</a:t>
            </a:r>
            <a:r>
              <a:rPr lang="fr-FR" dirty="0" smtClean="0"/>
              <a:t>!)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/>
              <a:t>The main issue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about the use of the </a:t>
            </a:r>
            <a:r>
              <a:rPr lang="fr-FR" dirty="0" err="1" smtClean="0"/>
              <a:t>results</a:t>
            </a:r>
            <a:r>
              <a:rPr lang="fr-FR" dirty="0" smtClean="0"/>
              <a:t>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DB. DB,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?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able to </a:t>
            </a:r>
            <a:r>
              <a:rPr lang="fr-FR" dirty="0" err="1" smtClean="0"/>
              <a:t>involve</a:t>
            </a:r>
            <a:r>
              <a:rPr lang="fr-FR" dirty="0" smtClean="0"/>
              <a:t> and engage </a:t>
            </a:r>
            <a:r>
              <a:rPr lang="fr-FR" dirty="0" err="1" smtClean="0"/>
              <a:t>actors</a:t>
            </a:r>
            <a:r>
              <a:rPr lang="fr-FR" dirty="0" smtClean="0"/>
              <a:t> (</a:t>
            </a:r>
            <a:r>
              <a:rPr lang="fr-FR" i="1" dirty="0" err="1" smtClean="0"/>
              <a:t>advocacy</a:t>
            </a:r>
            <a:r>
              <a:rPr lang="fr-FR" i="1" dirty="0" smtClean="0"/>
              <a:t> </a:t>
            </a:r>
            <a:r>
              <a:rPr lang="fr-FR" i="1" dirty="0" err="1" smtClean="0"/>
              <a:t>based</a:t>
            </a:r>
            <a:r>
              <a:rPr lang="fr-FR" i="1" dirty="0" smtClean="0"/>
              <a:t> on the DB!!!!!!!!!!!!!!!! Link </a:t>
            </a:r>
            <a:r>
              <a:rPr lang="fr-FR" i="1" dirty="0" err="1" smtClean="0"/>
              <a:t>with</a:t>
            </a:r>
            <a:r>
              <a:rPr lang="fr-FR" i="1" dirty="0" smtClean="0"/>
              <a:t> the </a:t>
            </a:r>
            <a:r>
              <a:rPr lang="fr-FR" i="1" dirty="0" err="1" smtClean="0"/>
              <a:t>platforms</a:t>
            </a:r>
            <a:r>
              <a:rPr lang="fr-FR" dirty="0" smtClean="0"/>
              <a:t>) … </a:t>
            </a:r>
          </a:p>
          <a:p>
            <a:pPr algn="just"/>
            <a:r>
              <a:rPr lang="fr-FR" dirty="0" smtClean="0"/>
              <a:t>   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dirty="0" smtClean="0"/>
              <a:t>Capitalisation of the </a:t>
            </a:r>
            <a:r>
              <a:rPr lang="fr-FR" dirty="0" err="1" smtClean="0"/>
              <a:t>process</a:t>
            </a:r>
            <a:r>
              <a:rPr lang="fr-FR" dirty="0" smtClean="0"/>
              <a:t> to </a:t>
            </a:r>
            <a:r>
              <a:rPr lang="fr-FR" dirty="0" err="1" smtClean="0"/>
              <a:t>prepare</a:t>
            </a:r>
            <a:r>
              <a:rPr lang="fr-FR" dirty="0" smtClean="0"/>
              <a:t> the </a:t>
            </a:r>
            <a:r>
              <a:rPr lang="fr-FR" dirty="0" err="1" smtClean="0"/>
              <a:t>implementation</a:t>
            </a:r>
            <a:r>
              <a:rPr lang="fr-FR" dirty="0" smtClean="0"/>
              <a:t> of DB in </a:t>
            </a:r>
            <a:r>
              <a:rPr lang="fr-FR" dirty="0" err="1" smtClean="0"/>
              <a:t>others</a:t>
            </a:r>
            <a:r>
              <a:rPr lang="fr-FR" dirty="0" smtClean="0"/>
              <a:t> countries.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3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86416" y="3720925"/>
            <a:ext cx="631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THANK YOU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66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1355</TotalTime>
  <Words>453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People-centred  land monitoring</dc:title>
  <dc:creator>eva</dc:creator>
  <cp:lastModifiedBy>Nxumalo, Buhlebenkosi</cp:lastModifiedBy>
  <cp:revision>18</cp:revision>
  <dcterms:created xsi:type="dcterms:W3CDTF">2018-09-05T15:00:01Z</dcterms:created>
  <dcterms:modified xsi:type="dcterms:W3CDTF">2018-09-25T05:20:16Z</dcterms:modified>
</cp:coreProperties>
</file>