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2"/>
  </p:notesMasterIdLst>
  <p:sldIdLst>
    <p:sldId id="256" r:id="rId2"/>
    <p:sldId id="259" r:id="rId3"/>
    <p:sldId id="260" r:id="rId4"/>
    <p:sldId id="257" r:id="rId5"/>
    <p:sldId id="262" r:id="rId6"/>
    <p:sldId id="268" r:id="rId7"/>
    <p:sldId id="269" r:id="rId8"/>
    <p:sldId id="270" r:id="rId9"/>
    <p:sldId id="271"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Waddell" initials="RW"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5" autoAdjust="0"/>
    <p:restoredTop sz="93976" autoAdjust="0"/>
  </p:normalViewPr>
  <p:slideViewPr>
    <p:cSldViewPr snapToGrid="0">
      <p:cViewPr varScale="1">
        <p:scale>
          <a:sx n="103" d="100"/>
          <a:sy n="103" d="100"/>
        </p:scale>
        <p:origin x="-104" y="-5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all" spc="50" baseline="0">
                <a:solidFill>
                  <a:schemeClr val="tx1">
                    <a:lumMod val="85000"/>
                    <a:lumOff val="15000"/>
                  </a:schemeClr>
                </a:solidFill>
                <a:latin typeface="+mn-lt"/>
                <a:ea typeface="+mn-ea"/>
                <a:cs typeface="+mn-cs"/>
              </a:defRPr>
            </a:pPr>
            <a:r>
              <a:rPr lang="en-GB" sz="1400" b="0" dirty="0">
                <a:solidFill>
                  <a:schemeClr val="tx1">
                    <a:lumMod val="85000"/>
                    <a:lumOff val="15000"/>
                  </a:schemeClr>
                </a:solidFill>
              </a:rPr>
              <a:t>Tenure security based on worry of losing rights to current property living in against will in next 5 years </a:t>
            </a:r>
          </a:p>
          <a:p>
            <a:pPr>
              <a:defRPr sz="1400" b="0" i="0" u="none" strike="noStrike" kern="1200" cap="all" spc="50" baseline="0">
                <a:solidFill>
                  <a:schemeClr val="tx1">
                    <a:lumMod val="85000"/>
                    <a:lumOff val="15000"/>
                  </a:schemeClr>
                </a:solidFill>
                <a:latin typeface="+mn-lt"/>
                <a:ea typeface="+mn-ea"/>
                <a:cs typeface="+mn-cs"/>
              </a:defRPr>
            </a:pPr>
            <a:endParaRPr lang="en-GB" sz="1400" b="0" dirty="0">
              <a:solidFill>
                <a:schemeClr val="tx1">
                  <a:lumMod val="85000"/>
                  <a:lumOff val="15000"/>
                </a:schemeClr>
              </a:solidFill>
            </a:endParaRPr>
          </a:p>
        </c:rich>
      </c:tx>
      <c:layout>
        <c:manualLayout>
          <c:xMode val="edge"/>
          <c:yMode val="edge"/>
          <c:x val="0.0581284683857248"/>
          <c:y val="0.195243734737307"/>
        </c:manualLayout>
      </c:layout>
      <c:overlay val="0"/>
      <c:spPr>
        <a:noFill/>
        <a:ln>
          <a:noFill/>
        </a:ln>
        <a:effectLst/>
      </c:spPr>
    </c:title>
    <c:autoTitleDeleted val="0"/>
    <c:plotArea>
      <c:layout>
        <c:manualLayout>
          <c:layoutTarget val="inner"/>
          <c:xMode val="edge"/>
          <c:yMode val="edge"/>
          <c:x val="0.00126263379343817"/>
          <c:y val="0.268950276243094"/>
          <c:w val="0.998737373737374"/>
          <c:h val="0.634873127046964"/>
        </c:manualLayout>
      </c:layout>
      <c:barChart>
        <c:barDir val="bar"/>
        <c:grouping val="stacked"/>
        <c:varyColors val="0"/>
        <c:ser>
          <c:idx val="0"/>
          <c:order val="0"/>
          <c:tx>
            <c:strRef>
              <c:f>Sheet1!$B$1</c:f>
              <c:strCache>
                <c:ptCount val="1"/>
                <c:pt idx="0">
                  <c:v>Not worried / Not worried at all</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Colombia </c:v>
                </c:pt>
                <c:pt idx="1">
                  <c:v>India</c:v>
                </c:pt>
                <c:pt idx="2">
                  <c:v>Tanzania </c:v>
                </c:pt>
              </c:strCache>
            </c:strRef>
          </c:cat>
          <c:val>
            <c:numRef>
              <c:f>Sheet1!$B$2:$B$4</c:f>
              <c:numCache>
                <c:formatCode>0%</c:formatCode>
                <c:ptCount val="3"/>
                <c:pt idx="0">
                  <c:v>0.71</c:v>
                </c:pt>
                <c:pt idx="1">
                  <c:v>0.77</c:v>
                </c:pt>
                <c:pt idx="2">
                  <c:v>0.7</c:v>
                </c:pt>
              </c:numCache>
            </c:numRef>
          </c:val>
          <c:extLst xmlns:c16r2="http://schemas.microsoft.com/office/drawing/2015/06/chart">
            <c:ext xmlns:c16="http://schemas.microsoft.com/office/drawing/2014/chart" uri="{C3380CC4-5D6E-409C-BE32-E72D297353CC}">
              <c16:uniqueId val="{00000000-5569-4E2F-BA36-36BB9E35B1BF}"/>
            </c:ext>
          </c:extLst>
        </c:ser>
        <c:ser>
          <c:idx val="1"/>
          <c:order val="1"/>
          <c:tx>
            <c:strRef>
              <c:f>Sheet1!$C$1</c:f>
              <c:strCache>
                <c:ptCount val="1"/>
                <c:pt idx="0">
                  <c:v>Very worried / worried / Somewhat worried</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Colombia </c:v>
                </c:pt>
                <c:pt idx="1">
                  <c:v>India</c:v>
                </c:pt>
                <c:pt idx="2">
                  <c:v>Tanzania </c:v>
                </c:pt>
              </c:strCache>
            </c:strRef>
          </c:cat>
          <c:val>
            <c:numRef>
              <c:f>Sheet1!$C$2:$C$4</c:f>
              <c:numCache>
                <c:formatCode>0%</c:formatCode>
                <c:ptCount val="3"/>
                <c:pt idx="0">
                  <c:v>0.23</c:v>
                </c:pt>
                <c:pt idx="1">
                  <c:v>0.18</c:v>
                </c:pt>
                <c:pt idx="2">
                  <c:v>0.21</c:v>
                </c:pt>
              </c:numCache>
            </c:numRef>
          </c:val>
          <c:extLst xmlns:c16r2="http://schemas.microsoft.com/office/drawing/2015/06/chart">
            <c:ext xmlns:c16="http://schemas.microsoft.com/office/drawing/2014/chart" uri="{C3380CC4-5D6E-409C-BE32-E72D297353CC}">
              <c16:uniqueId val="{00000001-5569-4E2F-BA36-36BB9E35B1BF}"/>
            </c:ext>
          </c:extLst>
        </c:ser>
        <c:ser>
          <c:idx val="2"/>
          <c:order val="2"/>
          <c:tx>
            <c:strRef>
              <c:f>Sheet1!$D$1</c:f>
              <c:strCache>
                <c:ptCount val="1"/>
                <c:pt idx="0">
                  <c:v>Don't know / Refused</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Colombia </c:v>
                </c:pt>
                <c:pt idx="1">
                  <c:v>India</c:v>
                </c:pt>
                <c:pt idx="2">
                  <c:v>Tanzania </c:v>
                </c:pt>
              </c:strCache>
            </c:strRef>
          </c:cat>
          <c:val>
            <c:numRef>
              <c:f>Sheet1!$D$2:$D$4</c:f>
              <c:numCache>
                <c:formatCode>0%</c:formatCode>
                <c:ptCount val="3"/>
                <c:pt idx="0">
                  <c:v>0.06</c:v>
                </c:pt>
                <c:pt idx="1">
                  <c:v>0.04</c:v>
                </c:pt>
                <c:pt idx="2">
                  <c:v>0.09</c:v>
                </c:pt>
              </c:numCache>
            </c:numRef>
          </c:val>
          <c:extLst xmlns:c16r2="http://schemas.microsoft.com/office/drawing/2015/06/chart">
            <c:ext xmlns:c16="http://schemas.microsoft.com/office/drawing/2014/chart" uri="{C3380CC4-5D6E-409C-BE32-E72D297353CC}">
              <c16:uniqueId val="{00000002-5569-4E2F-BA36-36BB9E35B1BF}"/>
            </c:ext>
          </c:extLst>
        </c:ser>
        <c:dLbls>
          <c:dLblPos val="ctr"/>
          <c:showLegendKey val="0"/>
          <c:showVal val="1"/>
          <c:showCatName val="0"/>
          <c:showSerName val="0"/>
          <c:showPercent val="0"/>
          <c:showBubbleSize val="0"/>
        </c:dLbls>
        <c:gapWidth val="50"/>
        <c:overlap val="100"/>
        <c:axId val="2108462264"/>
        <c:axId val="2108465320"/>
      </c:barChart>
      <c:catAx>
        <c:axId val="2108462264"/>
        <c:scaling>
          <c:orientation val="minMax"/>
        </c:scaling>
        <c:delete val="1"/>
        <c:axPos val="l"/>
        <c:numFmt formatCode="General" sourceLinked="1"/>
        <c:majorTickMark val="none"/>
        <c:minorTickMark val="none"/>
        <c:tickLblPos val="nextTo"/>
        <c:crossAx val="2108465320"/>
        <c:crosses val="autoZero"/>
        <c:auto val="1"/>
        <c:lblAlgn val="ctr"/>
        <c:lblOffset val="100"/>
        <c:noMultiLvlLbl val="0"/>
      </c:catAx>
      <c:valAx>
        <c:axId val="2108465320"/>
        <c:scaling>
          <c:orientation val="minMax"/>
        </c:scaling>
        <c:delete val="1"/>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0"/>
        <c:majorTickMark val="none"/>
        <c:minorTickMark val="none"/>
        <c:tickLblPos val="nextTo"/>
        <c:crossAx val="2108462264"/>
        <c:crosses val="autoZero"/>
        <c:crossBetween val="between"/>
      </c:valAx>
      <c:spPr>
        <a:noFill/>
        <a:ln>
          <a:noFill/>
        </a:ln>
        <a:effectLst/>
      </c:spPr>
    </c:plotArea>
    <c:legend>
      <c:legendPos val="b"/>
      <c:layout>
        <c:manualLayout>
          <c:xMode val="edge"/>
          <c:yMode val="edge"/>
          <c:x val="0.120343797432275"/>
          <c:y val="0.93404791937954"/>
          <c:w val="0.756266826204008"/>
          <c:h val="0.05962736863668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3-14T10:53:22.819" idx="2">
    <p:pos x="8297" y="1007"/>
    <p:text>Can we check the India figures? These aren't 100%?</p:text>
    <p:extLst mod="1">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3-14T11:03:15.591" idx="4">
    <p:pos x="10" y="10"/>
    <p:text>Iain: 6. These maps will be very hard to read when projected. Also, what are the implications of the data they show? What does it tell us about different levels of perceived tenure security between different kinds of places</p:text>
    <p:extLst>
      <p:ext uri="{C676402C-5697-4E1C-873F-D02D1690AC5C}">
        <p15:threadingInfo xmlns:p15="http://schemas.microsoft.com/office/powerpoint/2012/main" timeZoneBias="0"/>
      </p:ext>
    </p:extLst>
  </p:cm>
  <p:cm authorId="1" dt="2018-03-14T11:07:29.208" idx="5">
    <p:pos x="10" y="146"/>
    <p:text>I HAVE ADDED A POTENTIAL ALTERNATIVE SLIDE 7</p:text>
    <p:extLst>
      <p:ext uri="{C676402C-5697-4E1C-873F-D02D1690AC5C}">
        <p15:threadingInfo xmlns:p15="http://schemas.microsoft.com/office/powerpoint/2012/main" timeZoneBias="0">
          <p15:parentCm authorId="1" idx="4"/>
        </p15:threadingInfo>
      </p:ext>
    </p:extLst>
  </p:cm>
  <p:cm authorId="1" dt="2018-03-16T19:25:18.277" idx="7">
    <p:pos x="10" y="282"/>
    <p:text>SUggest delete this ... ?</p:text>
    <p:extLst>
      <p:ext uri="{C676402C-5697-4E1C-873F-D02D1690AC5C}">
        <p15:threadingInfo xmlns:p15="http://schemas.microsoft.com/office/powerpoint/2012/main" timeZoneBias="0">
          <p15:parentCm authorId="1" idx="4"/>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6127F-1D31-4632-9869-8BD3EA2FE746}" type="datetimeFigureOut">
              <a:rPr lang="en-GB" smtClean="0"/>
              <a:t>9/19/18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B3B6F-1200-44D7-9273-F2E031F99CEE}" type="slidenum">
              <a:rPr lang="en-GB" smtClean="0"/>
              <a:t>‹#›</a:t>
            </a:fld>
            <a:endParaRPr lang="en-GB"/>
          </a:p>
        </p:txBody>
      </p:sp>
    </p:spTree>
    <p:extLst>
      <p:ext uri="{BB962C8B-B14F-4D97-AF65-F5344CB8AC3E}">
        <p14:creationId xmlns:p14="http://schemas.microsoft.com/office/powerpoint/2010/main" val="3401088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1 or 2 slides on roll out and how we get to global coverage (show countries – Map?), funding secured, contacts with governments etc. Mention efforts to raise additional funds. </a:t>
            </a:r>
          </a:p>
          <a:p>
            <a:r>
              <a:rPr lang="en-GB" sz="1200" kern="1200" dirty="0">
                <a:solidFill>
                  <a:schemeClr val="tx1"/>
                </a:solidFill>
                <a:effectLst/>
                <a:latin typeface="+mn-lt"/>
                <a:ea typeface="+mn-ea"/>
                <a:cs typeface="+mn-cs"/>
              </a:rPr>
              <a:t>1-2 slides on results from 3 countries </a:t>
            </a:r>
          </a:p>
          <a:p>
            <a:r>
              <a:rPr lang="en-GB" sz="1200" kern="1200" dirty="0">
                <a:solidFill>
                  <a:schemeClr val="tx1"/>
                </a:solidFill>
                <a:effectLst/>
                <a:latin typeface="+mn-lt"/>
                <a:ea typeface="+mn-ea"/>
                <a:cs typeface="+mn-cs"/>
              </a:rPr>
              <a:t>1-2 slides on political movement building. Why does all of this get us? Able to use metrics in a new way for visibility, policy development and investment. </a:t>
            </a:r>
          </a:p>
          <a:p>
            <a:endParaRPr lang="en-GB" dirty="0"/>
          </a:p>
        </p:txBody>
      </p:sp>
      <p:sp>
        <p:nvSpPr>
          <p:cNvPr id="4" name="Slide Number Placeholder 3"/>
          <p:cNvSpPr>
            <a:spLocks noGrp="1"/>
          </p:cNvSpPr>
          <p:nvPr>
            <p:ph type="sldNum" sz="quarter" idx="10"/>
          </p:nvPr>
        </p:nvSpPr>
        <p:spPr/>
        <p:txBody>
          <a:bodyPr/>
          <a:lstStyle/>
          <a:p>
            <a:fld id="{249B3B6F-1200-44D7-9273-F2E031F99CEE}" type="slidenum">
              <a:rPr lang="en-GB" smtClean="0"/>
              <a:t>1</a:t>
            </a:fld>
            <a:endParaRPr lang="en-GB"/>
          </a:p>
        </p:txBody>
      </p:sp>
    </p:spTree>
    <p:extLst>
      <p:ext uri="{BB962C8B-B14F-4D97-AF65-F5344CB8AC3E}">
        <p14:creationId xmlns:p14="http://schemas.microsoft.com/office/powerpoint/2010/main" val="19497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9B3B6F-1200-44D7-9273-F2E031F99CEE}" type="slidenum">
              <a:rPr lang="en-GB" smtClean="0"/>
              <a:t>2</a:t>
            </a:fld>
            <a:endParaRPr lang="en-GB"/>
          </a:p>
        </p:txBody>
      </p:sp>
    </p:spTree>
    <p:extLst>
      <p:ext uri="{BB962C8B-B14F-4D97-AF65-F5344CB8AC3E}">
        <p14:creationId xmlns:p14="http://schemas.microsoft.com/office/powerpoint/2010/main" val="231769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9B3B6F-1200-44D7-9273-F2E031F99CEE}" type="slidenum">
              <a:rPr lang="en-GB" smtClean="0"/>
              <a:t>3</a:t>
            </a:fld>
            <a:endParaRPr lang="en-GB"/>
          </a:p>
        </p:txBody>
      </p:sp>
    </p:spTree>
    <p:extLst>
      <p:ext uri="{BB962C8B-B14F-4D97-AF65-F5344CB8AC3E}">
        <p14:creationId xmlns:p14="http://schemas.microsoft.com/office/powerpoint/2010/main" val="239181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9B3B6F-1200-44D7-9273-F2E031F99CEE}" type="slidenum">
              <a:rPr lang="en-GB" smtClean="0"/>
              <a:t>4</a:t>
            </a:fld>
            <a:endParaRPr lang="en-GB"/>
          </a:p>
        </p:txBody>
      </p:sp>
    </p:spTree>
    <p:extLst>
      <p:ext uri="{BB962C8B-B14F-4D97-AF65-F5344CB8AC3E}">
        <p14:creationId xmlns:p14="http://schemas.microsoft.com/office/powerpoint/2010/main" val="4217834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9B3B6F-1200-44D7-9273-F2E031F99CEE}" type="slidenum">
              <a:rPr lang="en-GB" smtClean="0"/>
              <a:t>5</a:t>
            </a:fld>
            <a:endParaRPr lang="en-GB"/>
          </a:p>
        </p:txBody>
      </p:sp>
    </p:spTree>
    <p:extLst>
      <p:ext uri="{BB962C8B-B14F-4D97-AF65-F5344CB8AC3E}">
        <p14:creationId xmlns:p14="http://schemas.microsoft.com/office/powerpoint/2010/main" val="335766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9B3B6F-1200-44D7-9273-F2E031F99CEE}" type="slidenum">
              <a:rPr lang="en-GB" smtClean="0"/>
              <a:t>6</a:t>
            </a:fld>
            <a:endParaRPr lang="en-GB"/>
          </a:p>
        </p:txBody>
      </p:sp>
    </p:spTree>
    <p:extLst>
      <p:ext uri="{BB962C8B-B14F-4D97-AF65-F5344CB8AC3E}">
        <p14:creationId xmlns:p14="http://schemas.microsoft.com/office/powerpoint/2010/main" val="3009022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9B3B6F-1200-44D7-9273-F2E031F99CEE}" type="slidenum">
              <a:rPr lang="en-GB" smtClean="0"/>
              <a:t>10</a:t>
            </a:fld>
            <a:endParaRPr lang="en-GB"/>
          </a:p>
        </p:txBody>
      </p:sp>
    </p:spTree>
    <p:extLst>
      <p:ext uri="{BB962C8B-B14F-4D97-AF65-F5344CB8AC3E}">
        <p14:creationId xmlns:p14="http://schemas.microsoft.com/office/powerpoint/2010/main" val="134772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824D98-CCF2-447F-AAC9-A5C7DC33738D}" type="datetimeFigureOut">
              <a:rPr lang="en-GB" smtClean="0"/>
              <a:t>9/19/18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C7D2A9-3B8B-44BD-A0D2-33E55EF197F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441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824D98-CCF2-447F-AAC9-A5C7DC33738D}" type="datetimeFigureOut">
              <a:rPr lang="en-GB" smtClean="0"/>
              <a:t>9/19/18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C7D2A9-3B8B-44BD-A0D2-33E55EF197F3}" type="slidenum">
              <a:rPr lang="en-GB" smtClean="0"/>
              <a:t>‹#›</a:t>
            </a:fld>
            <a:endParaRPr lang="en-GB"/>
          </a:p>
        </p:txBody>
      </p:sp>
    </p:spTree>
    <p:extLst>
      <p:ext uri="{BB962C8B-B14F-4D97-AF65-F5344CB8AC3E}">
        <p14:creationId xmlns:p14="http://schemas.microsoft.com/office/powerpoint/2010/main" val="254840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824D98-CCF2-447F-AAC9-A5C7DC33738D}" type="datetimeFigureOut">
              <a:rPr lang="en-GB" smtClean="0"/>
              <a:t>9/19/18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C7D2A9-3B8B-44BD-A0D2-33E55EF197F3}" type="slidenum">
              <a:rPr lang="en-GB" smtClean="0"/>
              <a:t>‹#›</a:t>
            </a:fld>
            <a:endParaRPr lang="en-GB"/>
          </a:p>
        </p:txBody>
      </p:sp>
    </p:spTree>
    <p:extLst>
      <p:ext uri="{BB962C8B-B14F-4D97-AF65-F5344CB8AC3E}">
        <p14:creationId xmlns:p14="http://schemas.microsoft.com/office/powerpoint/2010/main" val="246431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824D98-CCF2-447F-AAC9-A5C7DC33738D}" type="datetimeFigureOut">
              <a:rPr lang="en-GB" smtClean="0"/>
              <a:t>9/19/18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C7D2A9-3B8B-44BD-A0D2-33E55EF197F3}" type="slidenum">
              <a:rPr lang="en-GB" smtClean="0"/>
              <a:t>‹#›</a:t>
            </a:fld>
            <a:endParaRPr lang="en-GB"/>
          </a:p>
        </p:txBody>
      </p:sp>
    </p:spTree>
    <p:extLst>
      <p:ext uri="{BB962C8B-B14F-4D97-AF65-F5344CB8AC3E}">
        <p14:creationId xmlns:p14="http://schemas.microsoft.com/office/powerpoint/2010/main" val="410936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824D98-CCF2-447F-AAC9-A5C7DC33738D}" type="datetimeFigureOut">
              <a:rPr lang="en-GB" smtClean="0"/>
              <a:t>9/19/18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C7D2A9-3B8B-44BD-A0D2-33E55EF197F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57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824D98-CCF2-447F-AAC9-A5C7DC33738D}" type="datetimeFigureOut">
              <a:rPr lang="en-GB" smtClean="0"/>
              <a:t>9/19/18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C7D2A9-3B8B-44BD-A0D2-33E55EF197F3}" type="slidenum">
              <a:rPr lang="en-GB" smtClean="0"/>
              <a:t>‹#›</a:t>
            </a:fld>
            <a:endParaRPr lang="en-GB"/>
          </a:p>
        </p:txBody>
      </p:sp>
    </p:spTree>
    <p:extLst>
      <p:ext uri="{BB962C8B-B14F-4D97-AF65-F5344CB8AC3E}">
        <p14:creationId xmlns:p14="http://schemas.microsoft.com/office/powerpoint/2010/main" val="157381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824D98-CCF2-447F-AAC9-A5C7DC33738D}" type="datetimeFigureOut">
              <a:rPr lang="en-GB" smtClean="0"/>
              <a:t>9/19/18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C7D2A9-3B8B-44BD-A0D2-33E55EF197F3}" type="slidenum">
              <a:rPr lang="en-GB" smtClean="0"/>
              <a:t>‹#›</a:t>
            </a:fld>
            <a:endParaRPr lang="en-GB"/>
          </a:p>
        </p:txBody>
      </p:sp>
    </p:spTree>
    <p:extLst>
      <p:ext uri="{BB962C8B-B14F-4D97-AF65-F5344CB8AC3E}">
        <p14:creationId xmlns:p14="http://schemas.microsoft.com/office/powerpoint/2010/main" val="25029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824D98-CCF2-447F-AAC9-A5C7DC33738D}" type="datetimeFigureOut">
              <a:rPr lang="en-GB" smtClean="0"/>
              <a:t>9/19/18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C7D2A9-3B8B-44BD-A0D2-33E55EF197F3}" type="slidenum">
              <a:rPr lang="en-GB" smtClean="0"/>
              <a:t>‹#›</a:t>
            </a:fld>
            <a:endParaRPr lang="en-GB"/>
          </a:p>
        </p:txBody>
      </p:sp>
    </p:spTree>
    <p:extLst>
      <p:ext uri="{BB962C8B-B14F-4D97-AF65-F5344CB8AC3E}">
        <p14:creationId xmlns:p14="http://schemas.microsoft.com/office/powerpoint/2010/main" val="247835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0824D98-CCF2-447F-AAC9-A5C7DC33738D}" type="datetimeFigureOut">
              <a:rPr lang="en-GB" smtClean="0"/>
              <a:t>9/19/18</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C1C7D2A9-3B8B-44BD-A0D2-33E55EF197F3}" type="slidenum">
              <a:rPr lang="en-GB" smtClean="0"/>
              <a:t>‹#›</a:t>
            </a:fld>
            <a:endParaRPr lang="en-GB"/>
          </a:p>
        </p:txBody>
      </p:sp>
    </p:spTree>
    <p:extLst>
      <p:ext uri="{BB962C8B-B14F-4D97-AF65-F5344CB8AC3E}">
        <p14:creationId xmlns:p14="http://schemas.microsoft.com/office/powerpoint/2010/main" val="38449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0824D98-CCF2-447F-AAC9-A5C7DC33738D}" type="datetimeFigureOut">
              <a:rPr lang="en-GB" smtClean="0"/>
              <a:t>9/19/18</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1C7D2A9-3B8B-44BD-A0D2-33E55EF197F3}" type="slidenum">
              <a:rPr lang="en-GB" smtClean="0"/>
              <a:t>‹#›</a:t>
            </a:fld>
            <a:endParaRPr lang="en-GB"/>
          </a:p>
        </p:txBody>
      </p:sp>
    </p:spTree>
    <p:extLst>
      <p:ext uri="{BB962C8B-B14F-4D97-AF65-F5344CB8AC3E}">
        <p14:creationId xmlns:p14="http://schemas.microsoft.com/office/powerpoint/2010/main" val="274381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824D98-CCF2-447F-AAC9-A5C7DC33738D}" type="datetimeFigureOut">
              <a:rPr lang="en-GB" smtClean="0"/>
              <a:t>9/19/18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C7D2A9-3B8B-44BD-A0D2-33E55EF197F3}" type="slidenum">
              <a:rPr lang="en-GB" smtClean="0"/>
              <a:t>‹#›</a:t>
            </a:fld>
            <a:endParaRPr lang="en-GB"/>
          </a:p>
        </p:txBody>
      </p:sp>
    </p:spTree>
    <p:extLst>
      <p:ext uri="{BB962C8B-B14F-4D97-AF65-F5344CB8AC3E}">
        <p14:creationId xmlns:p14="http://schemas.microsoft.com/office/powerpoint/2010/main" val="19713463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0824D98-CCF2-447F-AAC9-A5C7DC33738D}" type="datetimeFigureOut">
              <a:rPr lang="en-GB" smtClean="0"/>
              <a:t>9/19/18</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1C7D2A9-3B8B-44BD-A0D2-33E55EF197F3}"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8837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www.prindex.net/" TargetMode="External"/><Relationship Id="rId5" Type="http://schemas.openxmlformats.org/officeDocument/2006/relationships/image" Target="../media/image11.jpg"/><Relationship Id="rId6" Type="http://schemas.openxmlformats.org/officeDocument/2006/relationships/hyperlink" Target="http://www.prindex.net/bulletin" TargetMode="External"/><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s://www.omidyar.com/" TargetMode="External"/><Relationship Id="rId5" Type="http://schemas.openxmlformats.org/officeDocument/2006/relationships/image" Target="../media/image4.png"/><Relationship Id="rId6" Type="http://schemas.openxmlformats.org/officeDocument/2006/relationships/hyperlink" Target="https://www.gov.uk/government/organisations/department-for-international-development"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6.png"/><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comments" Target="../comments/comment2.xm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FD875D-DE03-4B14-8BF3-44F21A9343CA}"/>
              </a:ext>
            </a:extLst>
          </p:cNvPr>
          <p:cNvSpPr>
            <a:spLocks noGrp="1"/>
          </p:cNvSpPr>
          <p:nvPr>
            <p:ph type="title"/>
          </p:nvPr>
        </p:nvSpPr>
        <p:spPr/>
        <p:txBody>
          <a:bodyPr>
            <a:normAutofit fontScale="90000"/>
          </a:bodyPr>
          <a:lstStyle/>
          <a:p>
            <a:r>
              <a:rPr lang="en-GB" dirty="0">
                <a:latin typeface="Roboto Medium" panose="02000000000000000000" pitchFamily="2" charset="0"/>
                <a:ea typeface="Roboto Medium" panose="02000000000000000000" pitchFamily="2" charset="0"/>
              </a:rPr>
              <a:t/>
            </a:r>
            <a:br>
              <a:rPr lang="en-GB" dirty="0">
                <a:latin typeface="Roboto Medium" panose="02000000000000000000" pitchFamily="2" charset="0"/>
                <a:ea typeface="Roboto Medium" panose="02000000000000000000" pitchFamily="2" charset="0"/>
              </a:rPr>
            </a:br>
            <a:r>
              <a:rPr lang="en-GB" dirty="0">
                <a:latin typeface="Roboto Medium" panose="02000000000000000000" pitchFamily="2" charset="0"/>
                <a:ea typeface="Roboto Medium" panose="02000000000000000000" pitchFamily="2" charset="0"/>
              </a:rPr>
              <a:t/>
            </a:r>
            <a:br>
              <a:rPr lang="en-GB" dirty="0">
                <a:latin typeface="Roboto Medium" panose="02000000000000000000" pitchFamily="2" charset="0"/>
                <a:ea typeface="Roboto Medium" panose="02000000000000000000" pitchFamily="2" charset="0"/>
              </a:rPr>
            </a:br>
            <a:r>
              <a:rPr lang="en-GB" dirty="0">
                <a:latin typeface="Roboto Medium" panose="02000000000000000000" pitchFamily="2" charset="0"/>
                <a:ea typeface="Roboto Medium" panose="02000000000000000000" pitchFamily="2" charset="0"/>
              </a:rPr>
              <a:t/>
            </a:r>
            <a:br>
              <a:rPr lang="en-GB" dirty="0">
                <a:latin typeface="Roboto Medium" panose="02000000000000000000" pitchFamily="2" charset="0"/>
                <a:ea typeface="Roboto Medium" panose="02000000000000000000" pitchFamily="2" charset="0"/>
              </a:rPr>
            </a:br>
            <a:endParaRPr lang="en-GB" dirty="0">
              <a:latin typeface="Roboto Medium" panose="02000000000000000000" pitchFamily="2" charset="0"/>
              <a:ea typeface="Roboto Medium" panose="02000000000000000000" pitchFamily="2" charset="0"/>
            </a:endParaRPr>
          </a:p>
        </p:txBody>
      </p:sp>
      <p:sp>
        <p:nvSpPr>
          <p:cNvPr id="9" name="Rectangle 8">
            <a:extLst>
              <a:ext uri="{FF2B5EF4-FFF2-40B4-BE49-F238E27FC236}">
                <a16:creationId xmlns:a16="http://schemas.microsoft.com/office/drawing/2014/main" xmlns="" id="{E381F50C-9FC5-4678-8815-05D0F71A9D06}"/>
              </a:ext>
            </a:extLst>
          </p:cNvPr>
          <p:cNvSpPr/>
          <p:nvPr/>
        </p:nvSpPr>
        <p:spPr>
          <a:xfrm>
            <a:off x="294734" y="5193075"/>
            <a:ext cx="11521214" cy="1354217"/>
          </a:xfrm>
          <a:prstGeom prst="rect">
            <a:avLst/>
          </a:prstGeom>
        </p:spPr>
        <p:txBody>
          <a:bodyPr wrap="square">
            <a:spAutoFit/>
          </a:bodyPr>
          <a:lstStyle/>
          <a:p>
            <a:r>
              <a:rPr lang="en-GB" sz="3200" dirty="0" err="1">
                <a:solidFill>
                  <a:schemeClr val="bg1"/>
                </a:solidFill>
                <a:latin typeface="Roboto Medium" panose="02000000000000000000" pitchFamily="2" charset="0"/>
                <a:ea typeface="Roboto Medium" panose="02000000000000000000" pitchFamily="2" charset="0"/>
              </a:rPr>
              <a:t>Prindex</a:t>
            </a:r>
            <a:r>
              <a:rPr lang="en-GB" sz="3200" dirty="0">
                <a:solidFill>
                  <a:schemeClr val="bg1"/>
                </a:solidFill>
                <a:latin typeface="Roboto Medium" panose="02000000000000000000" pitchFamily="2" charset="0"/>
                <a:ea typeface="Roboto Medium" panose="02000000000000000000" pitchFamily="2" charset="0"/>
              </a:rPr>
              <a:t> for People-</a:t>
            </a:r>
            <a:r>
              <a:rPr lang="en-GB" sz="3200" dirty="0" err="1">
                <a:solidFill>
                  <a:schemeClr val="bg1"/>
                </a:solidFill>
                <a:latin typeface="Roboto Medium" panose="02000000000000000000" pitchFamily="2" charset="0"/>
                <a:ea typeface="Roboto Medium" panose="02000000000000000000" pitchFamily="2" charset="0"/>
              </a:rPr>
              <a:t>Centered</a:t>
            </a:r>
            <a:r>
              <a:rPr lang="en-GB" sz="3200" dirty="0">
                <a:solidFill>
                  <a:schemeClr val="bg1"/>
                </a:solidFill>
                <a:latin typeface="Roboto Medium" panose="02000000000000000000" pitchFamily="2" charset="0"/>
                <a:ea typeface="Roboto Medium" panose="02000000000000000000" pitchFamily="2" charset="0"/>
              </a:rPr>
              <a:t> Monitoring</a:t>
            </a:r>
          </a:p>
          <a:p>
            <a:r>
              <a:rPr lang="en-GB" sz="3200" dirty="0">
                <a:solidFill>
                  <a:schemeClr val="bg1"/>
                </a:solidFill>
                <a:latin typeface="Roboto Medium" panose="02000000000000000000" pitchFamily="2" charset="0"/>
                <a:ea typeface="Roboto Medium" panose="02000000000000000000" pitchFamily="2" charset="0"/>
              </a:rPr>
              <a:t>Malcolm Childress, Global Land Alliance, September 24, 2018</a:t>
            </a:r>
            <a:endParaRPr lang="en-GB" dirty="0">
              <a:solidFill>
                <a:schemeClr val="bg1"/>
              </a:solidFill>
              <a:latin typeface="Roboto Medium" panose="02000000000000000000" pitchFamily="2" charset="0"/>
              <a:ea typeface="Roboto Medium" panose="02000000000000000000" pitchFamily="2" charset="0"/>
            </a:endParaRPr>
          </a:p>
          <a:p>
            <a:endParaRPr lang="en-GB" dirty="0">
              <a:solidFill>
                <a:schemeClr val="bg1"/>
              </a:solidFill>
              <a:latin typeface="Roboto Medium" panose="02000000000000000000" pitchFamily="2" charset="0"/>
              <a:ea typeface="Roboto Medium" panose="02000000000000000000" pitchFamily="2" charset="0"/>
            </a:endParaRPr>
          </a:p>
        </p:txBody>
      </p:sp>
      <p:pic>
        <p:nvPicPr>
          <p:cNvPr id="17" name="Picture 16">
            <a:extLst>
              <a:ext uri="{FF2B5EF4-FFF2-40B4-BE49-F238E27FC236}">
                <a16:creationId xmlns:a16="http://schemas.microsoft.com/office/drawing/2014/main" xmlns="" id="{59C8098C-F033-49F1-9F80-1E56D0D47209}"/>
              </a:ext>
            </a:extLst>
          </p:cNvPr>
          <p:cNvPicPr>
            <a:picLocks noChangeAspect="1"/>
          </p:cNvPicPr>
          <p:nvPr/>
        </p:nvPicPr>
        <p:blipFill rotWithShape="1">
          <a:blip r:embed="rId3"/>
          <a:srcRect t="14446" b="19645"/>
          <a:stretch/>
        </p:blipFill>
        <p:spPr>
          <a:xfrm>
            <a:off x="-104381" y="0"/>
            <a:ext cx="12296381" cy="4941116"/>
          </a:xfrm>
          <a:prstGeom prst="rect">
            <a:avLst/>
          </a:prstGeom>
        </p:spPr>
      </p:pic>
    </p:spTree>
    <p:extLst>
      <p:ext uri="{BB962C8B-B14F-4D97-AF65-F5344CB8AC3E}">
        <p14:creationId xmlns:p14="http://schemas.microsoft.com/office/powerpoint/2010/main" val="1490710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90D0034-F768-41E7-85D4-F38C4DE857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xmlns="" id="{68832923-3C8D-4884-BAAB-12617E2DF072}"/>
              </a:ext>
            </a:extLst>
          </p:cNvPr>
          <p:cNvPicPr>
            <a:picLocks noChangeAspect="1"/>
          </p:cNvPicPr>
          <p:nvPr/>
        </p:nvPicPr>
        <p:blipFill rotWithShape="1">
          <a:blip r:embed="rId3"/>
          <a:srcRect l="7598" r="10497"/>
          <a:stretch/>
        </p:blipFill>
        <p:spPr>
          <a:xfrm>
            <a:off x="4075043" y="10"/>
            <a:ext cx="8111272" cy="6857990"/>
          </a:xfrm>
          <a:prstGeom prst="rect">
            <a:avLst/>
          </a:prstGeom>
        </p:spPr>
      </p:pic>
      <p:cxnSp>
        <p:nvCxnSpPr>
          <p:cNvPr id="14" name="Straight Connector 13">
            <a:extLst>
              <a:ext uri="{FF2B5EF4-FFF2-40B4-BE49-F238E27FC236}">
                <a16:creationId xmlns:a16="http://schemas.microsoft.com/office/drawing/2014/main" xmlns="" id="{5A0A5CF6-407C-4691-8122-49DF69D0020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0927" y="2633962"/>
            <a:ext cx="27432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7224F275-2AEA-4CD0-8C7A-1EF1D4860925}"/>
              </a:ext>
            </a:extLst>
          </p:cNvPr>
          <p:cNvSpPr>
            <a:spLocks noGrp="1"/>
          </p:cNvSpPr>
          <p:nvPr>
            <p:ph type="title"/>
          </p:nvPr>
        </p:nvSpPr>
        <p:spPr>
          <a:xfrm>
            <a:off x="487454" y="712594"/>
            <a:ext cx="3100136" cy="2103875"/>
          </a:xfrm>
        </p:spPr>
        <p:txBody>
          <a:bodyPr>
            <a:normAutofit/>
          </a:bodyPr>
          <a:lstStyle/>
          <a:p>
            <a:r>
              <a:rPr lang="en-GB" sz="3600" dirty="0"/>
              <a:t>For further information go to:</a:t>
            </a:r>
            <a:br>
              <a:rPr lang="en-GB" sz="3600" dirty="0"/>
            </a:br>
            <a:endParaRPr lang="en-GB" sz="3600" dirty="0"/>
          </a:p>
        </p:txBody>
      </p:sp>
      <p:sp>
        <p:nvSpPr>
          <p:cNvPr id="4" name="Rectangle 3">
            <a:extLst>
              <a:ext uri="{FF2B5EF4-FFF2-40B4-BE49-F238E27FC236}">
                <a16:creationId xmlns:a16="http://schemas.microsoft.com/office/drawing/2014/main" xmlns="" id="{53221393-BAF5-4CB5-9921-520314E056D9}"/>
              </a:ext>
            </a:extLst>
          </p:cNvPr>
          <p:cNvSpPr/>
          <p:nvPr/>
        </p:nvSpPr>
        <p:spPr>
          <a:xfrm>
            <a:off x="590927" y="2816469"/>
            <a:ext cx="2672390" cy="461665"/>
          </a:xfrm>
          <a:prstGeom prst="rect">
            <a:avLst/>
          </a:prstGeom>
        </p:spPr>
        <p:txBody>
          <a:bodyPr wrap="square">
            <a:spAutoFit/>
          </a:bodyPr>
          <a:lstStyle/>
          <a:p>
            <a:r>
              <a:rPr lang="en-GB" sz="2400" dirty="0">
                <a:hlinkClick r:id="rId4"/>
              </a:rPr>
              <a:t>www.prindex.net</a:t>
            </a:r>
            <a:r>
              <a:rPr lang="en-GB" sz="2400" dirty="0"/>
              <a:t> </a:t>
            </a:r>
          </a:p>
        </p:txBody>
      </p:sp>
      <p:pic>
        <p:nvPicPr>
          <p:cNvPr id="8" name="Picture 7">
            <a:extLst>
              <a:ext uri="{FF2B5EF4-FFF2-40B4-BE49-F238E27FC236}">
                <a16:creationId xmlns:a16="http://schemas.microsoft.com/office/drawing/2014/main" xmlns="" id="{7753E107-E3EB-4BC7-AC8B-D8045EC69B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927" y="3460640"/>
            <a:ext cx="753915" cy="760646"/>
          </a:xfrm>
          <a:prstGeom prst="rect">
            <a:avLst/>
          </a:prstGeom>
        </p:spPr>
      </p:pic>
      <p:sp>
        <p:nvSpPr>
          <p:cNvPr id="10" name="TextBox 9">
            <a:extLst>
              <a:ext uri="{FF2B5EF4-FFF2-40B4-BE49-F238E27FC236}">
                <a16:creationId xmlns:a16="http://schemas.microsoft.com/office/drawing/2014/main" xmlns="" id="{39E6CD88-4D80-4A39-9BC4-ADA2CC08A600}"/>
              </a:ext>
            </a:extLst>
          </p:cNvPr>
          <p:cNvSpPr txBox="1"/>
          <p:nvPr/>
        </p:nvSpPr>
        <p:spPr>
          <a:xfrm>
            <a:off x="1426128" y="3656297"/>
            <a:ext cx="1753750" cy="369332"/>
          </a:xfrm>
          <a:prstGeom prst="rect">
            <a:avLst/>
          </a:prstGeom>
          <a:noFill/>
        </p:spPr>
        <p:txBody>
          <a:bodyPr wrap="none" rtlCol="0">
            <a:spAutoFit/>
          </a:bodyPr>
          <a:lstStyle/>
          <a:p>
            <a:r>
              <a:rPr lang="en-GB" dirty="0"/>
              <a:t>@</a:t>
            </a:r>
            <a:r>
              <a:rPr lang="en-GB" dirty="0" err="1"/>
              <a:t>PRIndexGlobal</a:t>
            </a:r>
            <a:endParaRPr lang="en-GB" dirty="0"/>
          </a:p>
        </p:txBody>
      </p:sp>
      <p:sp>
        <p:nvSpPr>
          <p:cNvPr id="11" name="TextBox 10">
            <a:extLst>
              <a:ext uri="{FF2B5EF4-FFF2-40B4-BE49-F238E27FC236}">
                <a16:creationId xmlns:a16="http://schemas.microsoft.com/office/drawing/2014/main" xmlns="" id="{2355B726-CCC1-4FBE-9A02-089E5B6B73F6}"/>
              </a:ext>
            </a:extLst>
          </p:cNvPr>
          <p:cNvSpPr txBox="1"/>
          <p:nvPr/>
        </p:nvSpPr>
        <p:spPr>
          <a:xfrm>
            <a:off x="448314" y="4599449"/>
            <a:ext cx="3139276" cy="707886"/>
          </a:xfrm>
          <a:prstGeom prst="rect">
            <a:avLst/>
          </a:prstGeom>
          <a:noFill/>
        </p:spPr>
        <p:txBody>
          <a:bodyPr wrap="square" rtlCol="0">
            <a:spAutoFit/>
          </a:bodyPr>
          <a:lstStyle/>
          <a:p>
            <a:r>
              <a:rPr lang="en-GB" sz="2000" dirty="0"/>
              <a:t>Sign up for our newsletter at:</a:t>
            </a:r>
            <a:r>
              <a:rPr lang="en-GB" dirty="0"/>
              <a:t> </a:t>
            </a:r>
            <a:r>
              <a:rPr lang="en-GB" dirty="0">
                <a:hlinkClick r:id="rId6"/>
              </a:rPr>
              <a:t>www.prindex.net/bulletin</a:t>
            </a:r>
            <a:r>
              <a:rPr lang="en-GB" dirty="0"/>
              <a:t> </a:t>
            </a:r>
          </a:p>
        </p:txBody>
      </p:sp>
      <p:pic>
        <p:nvPicPr>
          <p:cNvPr id="15" name="Picture 14">
            <a:extLst>
              <a:ext uri="{FF2B5EF4-FFF2-40B4-BE49-F238E27FC236}">
                <a16:creationId xmlns:a16="http://schemas.microsoft.com/office/drawing/2014/main" xmlns="" id="{0339F9F9-D9A7-4298-A59F-1535AC2B1110}"/>
              </a:ext>
            </a:extLst>
          </p:cNvPr>
          <p:cNvPicPr/>
          <p:nvPr/>
        </p:nvPicPr>
        <p:blipFill>
          <a:blip r:embed="rId7">
            <a:extLst>
              <a:ext uri="{28A0092B-C50C-407E-A947-70E740481C1C}">
                <a14:useLocalDpi xmlns:a14="http://schemas.microsoft.com/office/drawing/2010/main" val="0"/>
              </a:ext>
            </a:extLst>
          </a:blip>
          <a:stretch>
            <a:fillRect/>
          </a:stretch>
        </p:blipFill>
        <p:spPr>
          <a:xfrm>
            <a:off x="314702" y="6193675"/>
            <a:ext cx="1647825" cy="434975"/>
          </a:xfrm>
          <a:prstGeom prst="rect">
            <a:avLst/>
          </a:prstGeom>
        </p:spPr>
      </p:pic>
    </p:spTree>
    <p:extLst>
      <p:ext uri="{BB962C8B-B14F-4D97-AF65-F5344CB8AC3E}">
        <p14:creationId xmlns:p14="http://schemas.microsoft.com/office/powerpoint/2010/main" val="1377560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xmlns="" id="{5F54226A-15A5-4F46-926F-81F3EC4664A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xmlns="" id="{CFCF670F-3E94-4C8F-95AE-035FB459B9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8" name="Straight Connector 47">
            <a:extLst>
              <a:ext uri="{FF2B5EF4-FFF2-40B4-BE49-F238E27FC236}">
                <a16:creationId xmlns:a16="http://schemas.microsoft.com/office/drawing/2014/main" xmlns="" id="{90479AEA-6C87-4786-A668-54BF815A73D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0" name="Rectangle 49">
            <a:extLst>
              <a:ext uri="{FF2B5EF4-FFF2-40B4-BE49-F238E27FC236}">
                <a16:creationId xmlns:a16="http://schemas.microsoft.com/office/drawing/2014/main" xmlns="" id="{EBE45A86-783B-4F2C-BE47-70B28B98AEC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DD2B0DFB-948D-4DE0-A2B7-C79ED4A060B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xmlns="" id="{19DBA7B9-E378-45BB-8AE8-9C06D887A1E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6" name="Straight Connector 55">
            <a:extLst>
              <a:ext uri="{FF2B5EF4-FFF2-40B4-BE49-F238E27FC236}">
                <a16:creationId xmlns:a16="http://schemas.microsoft.com/office/drawing/2014/main" xmlns="" id="{2643966D-84D0-49C3-9412-0C410587FFB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760228"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xmlns="" id="{B448F9F0-74F6-4FA2-97EA-D1CEA818C6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5903" y="3345545"/>
            <a:ext cx="2631017" cy="2481832"/>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C309993B-ED13-4A38-A24F-95A8070F20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5903" y="691672"/>
            <a:ext cx="2636076" cy="245107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4D5AE9DE-ADA2-4F40-8C1D-E5A094FBBB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69730" y="3336707"/>
            <a:ext cx="2644595" cy="249067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Q:\communications for comms staff\2012 Rebrand\A_ODI Communications\1_Logos\1_ODI logos\3_RGB_On Screen\ODI logo_Pantone 329 RGB.jpg">
            <a:extLst>
              <a:ext uri="{FF2B5EF4-FFF2-40B4-BE49-F238E27FC236}">
                <a16:creationId xmlns:a16="http://schemas.microsoft.com/office/drawing/2014/main" xmlns="" id="{CEE8F2A8-050E-4BEA-96EB-E3601DE3260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75" y="1277895"/>
            <a:ext cx="2305160" cy="1308179"/>
          </a:xfrm>
          <a:prstGeom prst="rect">
            <a:avLst/>
          </a:prstGeom>
          <a:noFill/>
        </p:spPr>
      </p:pic>
      <p:pic>
        <p:nvPicPr>
          <p:cNvPr id="6" name="Picture 5" descr="http://s3.amazonaws.com/prindex/partners/1/original/omidyar_network.png?1480706529">
            <a:hlinkClick r:id="rId4" tgtFrame="&quot;_blank&quot;"/>
            <a:extLst>
              <a:ext uri="{FF2B5EF4-FFF2-40B4-BE49-F238E27FC236}">
                <a16:creationId xmlns:a16="http://schemas.microsoft.com/office/drawing/2014/main" xmlns="" id="{070D9149-C85F-4459-998D-09594334486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622077" y="4215627"/>
            <a:ext cx="2331368" cy="772682"/>
          </a:xfrm>
          <a:prstGeom prst="rect">
            <a:avLst/>
          </a:prstGeom>
          <a:noFill/>
        </p:spPr>
      </p:pic>
      <p:sp>
        <p:nvSpPr>
          <p:cNvPr id="64" name="Rectangle 63">
            <a:extLst>
              <a:ext uri="{FF2B5EF4-FFF2-40B4-BE49-F238E27FC236}">
                <a16:creationId xmlns:a16="http://schemas.microsoft.com/office/drawing/2014/main" xmlns="" id="{251543AF-FABF-4B9B-A51F-6E32B09AD63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69730" y="691673"/>
            <a:ext cx="2644595" cy="245107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s3.amazonaws.com/prindex/partners/2/original/uk_aid.png?1480706587">
            <a:hlinkClick r:id="rId6" tgtFrame="&quot;_blank&quot;"/>
            <a:extLst>
              <a:ext uri="{FF2B5EF4-FFF2-40B4-BE49-F238E27FC236}">
                <a16:creationId xmlns:a16="http://schemas.microsoft.com/office/drawing/2014/main" xmlns="" id="{FB2FE84E-7466-42F3-8CDC-7FD5BF2155F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813000" y="872500"/>
            <a:ext cx="1958056" cy="2155094"/>
          </a:xfrm>
          <a:prstGeom prst="rect">
            <a:avLst/>
          </a:prstGeom>
          <a:noFill/>
        </p:spPr>
      </p:pic>
      <p:pic>
        <p:nvPicPr>
          <p:cNvPr id="39" name="Picture 38">
            <a:extLst>
              <a:ext uri="{FF2B5EF4-FFF2-40B4-BE49-F238E27FC236}">
                <a16:creationId xmlns:a16="http://schemas.microsoft.com/office/drawing/2014/main" xmlns="" id="{CD86F2DE-2288-4078-8211-6EFE34AA9527}"/>
              </a:ext>
            </a:extLst>
          </p:cNvPr>
          <p:cNvPicPr/>
          <p:nvPr/>
        </p:nvPicPr>
        <p:blipFill>
          <a:blip r:embed="rId8">
            <a:extLst>
              <a:ext uri="{28A0092B-C50C-407E-A947-70E740481C1C}">
                <a14:useLocalDpi xmlns:a14="http://schemas.microsoft.com/office/drawing/2010/main" val="0"/>
              </a:ext>
            </a:extLst>
          </a:blip>
          <a:stretch>
            <a:fillRect/>
          </a:stretch>
        </p:blipFill>
        <p:spPr>
          <a:xfrm>
            <a:off x="10238370" y="225032"/>
            <a:ext cx="1647825" cy="434975"/>
          </a:xfrm>
          <a:prstGeom prst="rect">
            <a:avLst/>
          </a:prstGeom>
        </p:spPr>
      </p:pic>
      <p:sp>
        <p:nvSpPr>
          <p:cNvPr id="2" name="Title 1">
            <a:extLst>
              <a:ext uri="{FF2B5EF4-FFF2-40B4-BE49-F238E27FC236}">
                <a16:creationId xmlns:a16="http://schemas.microsoft.com/office/drawing/2014/main" xmlns="" id="{0E1A0772-A757-4C1E-A566-D3244CFD716A}"/>
              </a:ext>
            </a:extLst>
          </p:cNvPr>
          <p:cNvSpPr>
            <a:spLocks noGrp="1"/>
          </p:cNvSpPr>
          <p:nvPr>
            <p:ph type="title"/>
          </p:nvPr>
        </p:nvSpPr>
        <p:spPr>
          <a:xfrm>
            <a:off x="6685175" y="639097"/>
            <a:ext cx="4813072" cy="3686015"/>
          </a:xfrm>
        </p:spPr>
        <p:txBody>
          <a:bodyPr vert="horz" lIns="91440" tIns="45720" rIns="91440" bIns="45720" rtlCol="0" anchor="b">
            <a:normAutofit/>
          </a:bodyPr>
          <a:lstStyle/>
          <a:p>
            <a:r>
              <a:rPr lang="en-US" sz="5000" b="1" dirty="0" err="1">
                <a:solidFill>
                  <a:schemeClr val="tx1">
                    <a:lumMod val="85000"/>
                    <a:lumOff val="15000"/>
                  </a:schemeClr>
                </a:solidFill>
              </a:rPr>
              <a:t>PRIndex</a:t>
            </a:r>
            <a:r>
              <a:rPr lang="en-US" sz="5000" b="1" dirty="0">
                <a:solidFill>
                  <a:schemeClr val="tx1">
                    <a:lumMod val="85000"/>
                    <a:lumOff val="15000"/>
                  </a:schemeClr>
                </a:solidFill>
              </a:rPr>
              <a:t>: </a:t>
            </a:r>
            <a:r>
              <a:rPr lang="en-US" sz="5000" dirty="0">
                <a:solidFill>
                  <a:schemeClr val="tx1">
                    <a:lumMod val="85000"/>
                    <a:lumOff val="15000"/>
                  </a:schemeClr>
                </a:solidFill>
              </a:rPr>
              <a:t>People’s Perceptions of their property rights – </a:t>
            </a:r>
            <a:r>
              <a:rPr lang="en-US" sz="5000" b="1" dirty="0">
                <a:solidFill>
                  <a:schemeClr val="tx1">
                    <a:lumMod val="85000"/>
                    <a:lumOff val="15000"/>
                  </a:schemeClr>
                </a:solidFill>
              </a:rPr>
              <a:t>A New Global Indicator </a:t>
            </a:r>
          </a:p>
        </p:txBody>
      </p:sp>
      <p:pic>
        <p:nvPicPr>
          <p:cNvPr id="4" name="Picture 3">
            <a:extLst>
              <a:ext uri="{FF2B5EF4-FFF2-40B4-BE49-F238E27FC236}">
                <a16:creationId xmlns:a16="http://schemas.microsoft.com/office/drawing/2014/main" xmlns="" id="{D9038167-A481-0647-BED8-B3E3EB59BC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0678" y="3492708"/>
            <a:ext cx="2466676" cy="2284932"/>
          </a:xfrm>
          <a:prstGeom prst="rect">
            <a:avLst/>
          </a:prstGeom>
        </p:spPr>
      </p:pic>
    </p:spTree>
    <p:extLst>
      <p:ext uri="{BB962C8B-B14F-4D97-AF65-F5344CB8AC3E}">
        <p14:creationId xmlns:p14="http://schemas.microsoft.com/office/powerpoint/2010/main" val="416746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27407FF-8832-47C4-A556-52E76F8B2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179" y="863078"/>
            <a:ext cx="9666270" cy="5207217"/>
          </a:xfrm>
          <a:prstGeom prst="rect">
            <a:avLst/>
          </a:prstGeom>
        </p:spPr>
      </p:pic>
      <p:sp>
        <p:nvSpPr>
          <p:cNvPr id="12" name="Title 1">
            <a:extLst>
              <a:ext uri="{FF2B5EF4-FFF2-40B4-BE49-F238E27FC236}">
                <a16:creationId xmlns:a16="http://schemas.microsoft.com/office/drawing/2014/main" xmlns="" id="{A01DD986-237E-43E1-B9D8-1358B00C1FDB}"/>
              </a:ext>
            </a:extLst>
          </p:cNvPr>
          <p:cNvSpPr txBox="1">
            <a:spLocks/>
          </p:cNvSpPr>
          <p:nvPr/>
        </p:nvSpPr>
        <p:spPr>
          <a:xfrm>
            <a:off x="343371" y="390451"/>
            <a:ext cx="10911301"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200" dirty="0" err="1"/>
              <a:t>PRIndex</a:t>
            </a:r>
            <a:r>
              <a:rPr lang="en-GB" sz="3200" dirty="0"/>
              <a:t> is being rolled out to at least 33 countries in 2018….   </a:t>
            </a:r>
          </a:p>
        </p:txBody>
      </p:sp>
      <p:sp>
        <p:nvSpPr>
          <p:cNvPr id="13" name="Rectangle 12">
            <a:extLst>
              <a:ext uri="{FF2B5EF4-FFF2-40B4-BE49-F238E27FC236}">
                <a16:creationId xmlns:a16="http://schemas.microsoft.com/office/drawing/2014/main" xmlns="" id="{6ED8E0EF-9A00-4ECA-AF90-AB455856A729}"/>
              </a:ext>
            </a:extLst>
          </p:cNvPr>
          <p:cNvSpPr/>
          <p:nvPr/>
        </p:nvSpPr>
        <p:spPr>
          <a:xfrm>
            <a:off x="9046570" y="5817543"/>
            <a:ext cx="1694879" cy="243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xmlns="" id="{4497F067-30E7-4048-A21A-D4DBA1FB48DC}"/>
              </a:ext>
            </a:extLst>
          </p:cNvPr>
          <p:cNvSpPr txBox="1">
            <a:spLocks/>
          </p:cNvSpPr>
          <p:nvPr/>
        </p:nvSpPr>
        <p:spPr>
          <a:xfrm>
            <a:off x="460886" y="5817543"/>
            <a:ext cx="11709083"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200" dirty="0"/>
              <a:t>….. And is looking to expand to 140 countries by 2020. </a:t>
            </a:r>
          </a:p>
        </p:txBody>
      </p:sp>
      <p:pic>
        <p:nvPicPr>
          <p:cNvPr id="14" name="Picture 13">
            <a:extLst>
              <a:ext uri="{FF2B5EF4-FFF2-40B4-BE49-F238E27FC236}">
                <a16:creationId xmlns:a16="http://schemas.microsoft.com/office/drawing/2014/main" xmlns="" id="{6B315DAA-D7EE-4CDE-9AAA-2F45D9613862}"/>
              </a:ext>
            </a:extLst>
          </p:cNvPr>
          <p:cNvPicPr/>
          <p:nvPr/>
        </p:nvPicPr>
        <p:blipFill>
          <a:blip r:embed="rId4">
            <a:extLst>
              <a:ext uri="{28A0092B-C50C-407E-A947-70E740481C1C}">
                <a14:useLocalDpi xmlns:a14="http://schemas.microsoft.com/office/drawing/2010/main" val="0"/>
              </a:ext>
            </a:extLst>
          </a:blip>
          <a:stretch>
            <a:fillRect/>
          </a:stretch>
        </p:blipFill>
        <p:spPr>
          <a:xfrm>
            <a:off x="10147882" y="282281"/>
            <a:ext cx="1647825" cy="434975"/>
          </a:xfrm>
          <a:prstGeom prst="rect">
            <a:avLst/>
          </a:prstGeom>
        </p:spPr>
      </p:pic>
    </p:spTree>
    <p:extLst>
      <p:ext uri="{BB962C8B-B14F-4D97-AF65-F5344CB8AC3E}">
        <p14:creationId xmlns:p14="http://schemas.microsoft.com/office/powerpoint/2010/main" val="206102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7F76A5-0F35-45EE-9810-27F6E0F28009}"/>
              </a:ext>
            </a:extLst>
          </p:cNvPr>
          <p:cNvSpPr>
            <a:spLocks noGrp="1"/>
          </p:cNvSpPr>
          <p:nvPr>
            <p:ph type="title"/>
          </p:nvPr>
        </p:nvSpPr>
        <p:spPr>
          <a:xfrm>
            <a:off x="372165" y="0"/>
            <a:ext cx="12706272" cy="1450757"/>
          </a:xfrm>
        </p:spPr>
        <p:txBody>
          <a:bodyPr>
            <a:normAutofit/>
          </a:bodyPr>
          <a:lstStyle/>
          <a:p>
            <a:r>
              <a:rPr lang="en-GB" sz="4000" dirty="0"/>
              <a:t>Findings from 3-country test: Colombia, India and Tanzania   </a:t>
            </a:r>
          </a:p>
        </p:txBody>
      </p:sp>
      <p:graphicFrame>
        <p:nvGraphicFramePr>
          <p:cNvPr id="6" name="Content Placeholder 5">
            <a:extLst>
              <a:ext uri="{FF2B5EF4-FFF2-40B4-BE49-F238E27FC236}">
                <a16:creationId xmlns:a16="http://schemas.microsoft.com/office/drawing/2014/main" xmlns="" id="{BC1A8AE1-49EF-42F0-B1CB-05F356A94E04}"/>
              </a:ext>
            </a:extLst>
          </p:cNvPr>
          <p:cNvGraphicFramePr>
            <a:graphicFrameLocks noGrp="1"/>
          </p:cNvGraphicFramePr>
          <p:nvPr>
            <p:ph idx="1"/>
            <p:extLst>
              <p:ext uri="{D42A27DB-BD31-4B8C-83A1-F6EECF244321}">
                <p14:modId xmlns:p14="http://schemas.microsoft.com/office/powerpoint/2010/main" val="2885793053"/>
              </p:ext>
            </p:extLst>
          </p:nvPr>
        </p:nvGraphicFramePr>
        <p:xfrm>
          <a:off x="1362549" y="1161491"/>
          <a:ext cx="12101660" cy="48815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xmlns="" id="{62C50F8B-933D-4E11-BD55-DB42B4C54F18}"/>
              </a:ext>
            </a:extLst>
          </p:cNvPr>
          <p:cNvSpPr txBox="1"/>
          <p:nvPr/>
        </p:nvSpPr>
        <p:spPr>
          <a:xfrm>
            <a:off x="6620622" y="6611779"/>
            <a:ext cx="3142207" cy="246221"/>
          </a:xfrm>
          <a:prstGeom prst="rect">
            <a:avLst/>
          </a:prstGeom>
          <a:noFill/>
        </p:spPr>
        <p:txBody>
          <a:bodyPr wrap="none" rtlCol="0">
            <a:spAutoFit/>
          </a:bodyPr>
          <a:lstStyle/>
          <a:p>
            <a:r>
              <a:rPr lang="en-GB" sz="1000" dirty="0"/>
              <a:t>Base: *India N=15,717 excluding Odisha (3.8% of sample)</a:t>
            </a:r>
          </a:p>
        </p:txBody>
      </p:sp>
      <p:pic>
        <p:nvPicPr>
          <p:cNvPr id="13" name="Picture 12">
            <a:extLst>
              <a:ext uri="{FF2B5EF4-FFF2-40B4-BE49-F238E27FC236}">
                <a16:creationId xmlns:a16="http://schemas.microsoft.com/office/drawing/2014/main" xmlns="" id="{082C9D63-8E47-4DC7-99BF-54E9A4E21A08}"/>
              </a:ext>
            </a:extLst>
          </p:cNvPr>
          <p:cNvPicPr/>
          <p:nvPr/>
        </p:nvPicPr>
        <p:blipFill>
          <a:blip r:embed="rId4">
            <a:extLst>
              <a:ext uri="{28A0092B-C50C-407E-A947-70E740481C1C}">
                <a14:useLocalDpi xmlns:a14="http://schemas.microsoft.com/office/drawing/2010/main" val="0"/>
              </a:ext>
            </a:extLst>
          </a:blip>
          <a:stretch>
            <a:fillRect/>
          </a:stretch>
        </p:blipFill>
        <p:spPr>
          <a:xfrm>
            <a:off x="10147882" y="282281"/>
            <a:ext cx="1647825" cy="434975"/>
          </a:xfrm>
          <a:prstGeom prst="rect">
            <a:avLst/>
          </a:prstGeom>
        </p:spPr>
      </p:pic>
      <p:sp>
        <p:nvSpPr>
          <p:cNvPr id="15" name="TextBox 14">
            <a:extLst>
              <a:ext uri="{FF2B5EF4-FFF2-40B4-BE49-F238E27FC236}">
                <a16:creationId xmlns:a16="http://schemas.microsoft.com/office/drawing/2014/main" xmlns="" id="{93BC0E13-62C6-4B53-A32B-60590899B6CC}"/>
              </a:ext>
            </a:extLst>
          </p:cNvPr>
          <p:cNvSpPr txBox="1"/>
          <p:nvPr/>
        </p:nvSpPr>
        <p:spPr>
          <a:xfrm>
            <a:off x="254719" y="2770586"/>
            <a:ext cx="1238521" cy="338554"/>
          </a:xfrm>
          <a:prstGeom prst="rect">
            <a:avLst/>
          </a:prstGeom>
          <a:noFill/>
        </p:spPr>
        <p:txBody>
          <a:bodyPr wrap="square" rtlCol="0">
            <a:spAutoFit/>
          </a:bodyPr>
          <a:lstStyle/>
          <a:p>
            <a:r>
              <a:rPr lang="en-GB" sz="1600" dirty="0">
                <a:solidFill>
                  <a:schemeClr val="tx1">
                    <a:lumMod val="85000"/>
                    <a:lumOff val="15000"/>
                  </a:schemeClr>
                </a:solidFill>
              </a:rPr>
              <a:t>Colombia </a:t>
            </a:r>
          </a:p>
        </p:txBody>
      </p:sp>
      <p:sp>
        <p:nvSpPr>
          <p:cNvPr id="16" name="TextBox 15">
            <a:extLst>
              <a:ext uri="{FF2B5EF4-FFF2-40B4-BE49-F238E27FC236}">
                <a16:creationId xmlns:a16="http://schemas.microsoft.com/office/drawing/2014/main" xmlns="" id="{2A5D17EC-E7CE-44D4-9272-91D988C3C4E3}"/>
              </a:ext>
            </a:extLst>
          </p:cNvPr>
          <p:cNvSpPr txBox="1"/>
          <p:nvPr/>
        </p:nvSpPr>
        <p:spPr>
          <a:xfrm>
            <a:off x="254719" y="3865273"/>
            <a:ext cx="1238521" cy="338554"/>
          </a:xfrm>
          <a:prstGeom prst="rect">
            <a:avLst/>
          </a:prstGeom>
          <a:noFill/>
        </p:spPr>
        <p:txBody>
          <a:bodyPr wrap="square" rtlCol="0">
            <a:spAutoFit/>
          </a:bodyPr>
          <a:lstStyle/>
          <a:p>
            <a:r>
              <a:rPr lang="en-GB" sz="1600" dirty="0">
                <a:solidFill>
                  <a:schemeClr val="tx1">
                    <a:lumMod val="85000"/>
                    <a:lumOff val="15000"/>
                  </a:schemeClr>
                </a:solidFill>
              </a:rPr>
              <a:t>India*  </a:t>
            </a:r>
          </a:p>
        </p:txBody>
      </p:sp>
      <p:sp>
        <p:nvSpPr>
          <p:cNvPr id="17" name="TextBox 16">
            <a:extLst>
              <a:ext uri="{FF2B5EF4-FFF2-40B4-BE49-F238E27FC236}">
                <a16:creationId xmlns:a16="http://schemas.microsoft.com/office/drawing/2014/main" xmlns="" id="{0D7C70FF-ABEE-445E-9B94-B08E1A07A41A}"/>
              </a:ext>
            </a:extLst>
          </p:cNvPr>
          <p:cNvSpPr txBox="1"/>
          <p:nvPr/>
        </p:nvSpPr>
        <p:spPr>
          <a:xfrm>
            <a:off x="254719" y="4893701"/>
            <a:ext cx="1238521" cy="338554"/>
          </a:xfrm>
          <a:prstGeom prst="rect">
            <a:avLst/>
          </a:prstGeom>
          <a:noFill/>
        </p:spPr>
        <p:txBody>
          <a:bodyPr wrap="square" rtlCol="0">
            <a:spAutoFit/>
          </a:bodyPr>
          <a:lstStyle/>
          <a:p>
            <a:r>
              <a:rPr lang="en-GB" sz="1600" dirty="0">
                <a:solidFill>
                  <a:schemeClr val="tx1">
                    <a:lumMod val="85000"/>
                    <a:lumOff val="15000"/>
                  </a:schemeClr>
                </a:solidFill>
              </a:rPr>
              <a:t>Tanzania   </a:t>
            </a:r>
          </a:p>
        </p:txBody>
      </p:sp>
    </p:spTree>
    <p:extLst>
      <p:ext uri="{BB962C8B-B14F-4D97-AF65-F5344CB8AC3E}">
        <p14:creationId xmlns:p14="http://schemas.microsoft.com/office/powerpoint/2010/main" val="2812679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BDF5EEB-BE2F-46B7-A963-EF0C47B23B3B}"/>
              </a:ext>
            </a:extLst>
          </p:cNvPr>
          <p:cNvPicPr>
            <a:picLocks noChangeAspect="1"/>
          </p:cNvPicPr>
          <p:nvPr/>
        </p:nvPicPr>
        <p:blipFill>
          <a:blip r:embed="rId3"/>
          <a:stretch>
            <a:fillRect/>
          </a:stretch>
        </p:blipFill>
        <p:spPr>
          <a:xfrm>
            <a:off x="1863391" y="1644816"/>
            <a:ext cx="8253562" cy="3296151"/>
          </a:xfrm>
          <a:prstGeom prst="rect">
            <a:avLst/>
          </a:prstGeom>
        </p:spPr>
      </p:pic>
      <p:sp>
        <p:nvSpPr>
          <p:cNvPr id="3" name="Rectangle 2">
            <a:extLst>
              <a:ext uri="{FF2B5EF4-FFF2-40B4-BE49-F238E27FC236}">
                <a16:creationId xmlns:a16="http://schemas.microsoft.com/office/drawing/2014/main" xmlns="" id="{DAC8B9B9-2B65-4D13-A81A-A0D2A27C95A9}"/>
              </a:ext>
            </a:extLst>
          </p:cNvPr>
          <p:cNvSpPr/>
          <p:nvPr/>
        </p:nvSpPr>
        <p:spPr>
          <a:xfrm>
            <a:off x="371469" y="376174"/>
            <a:ext cx="9946989" cy="369332"/>
          </a:xfrm>
          <a:prstGeom prst="rect">
            <a:avLst/>
          </a:prstGeom>
        </p:spPr>
        <p:txBody>
          <a:bodyPr wrap="square">
            <a:spAutoFit/>
          </a:bodyPr>
          <a:lstStyle/>
          <a:p>
            <a:r>
              <a:rPr lang="en-GB" b="1" dirty="0" err="1">
                <a:solidFill>
                  <a:srgbClr val="4D4D4F"/>
                </a:solidFill>
                <a:latin typeface="SourceSansPro-Bold"/>
              </a:rPr>
              <a:t>PRIndex</a:t>
            </a:r>
            <a:r>
              <a:rPr lang="en-GB" b="1" dirty="0">
                <a:solidFill>
                  <a:srgbClr val="4D4D4F"/>
                </a:solidFill>
                <a:latin typeface="SourceSansPro-Bold"/>
              </a:rPr>
              <a:t> results show differences within countries….</a:t>
            </a:r>
          </a:p>
        </p:txBody>
      </p:sp>
      <p:pic>
        <p:nvPicPr>
          <p:cNvPr id="4" name="Picture 3">
            <a:extLst>
              <a:ext uri="{FF2B5EF4-FFF2-40B4-BE49-F238E27FC236}">
                <a16:creationId xmlns:a16="http://schemas.microsoft.com/office/drawing/2014/main" xmlns="" id="{4DC1F44B-FCC2-443C-914D-553B62CC4D98}"/>
              </a:ext>
            </a:extLst>
          </p:cNvPr>
          <p:cNvPicPr/>
          <p:nvPr/>
        </p:nvPicPr>
        <p:blipFill>
          <a:blip r:embed="rId4">
            <a:extLst>
              <a:ext uri="{28A0092B-C50C-407E-A947-70E740481C1C}">
                <a14:useLocalDpi xmlns:a14="http://schemas.microsoft.com/office/drawing/2010/main" val="0"/>
              </a:ext>
            </a:extLst>
          </a:blip>
          <a:stretch>
            <a:fillRect/>
          </a:stretch>
        </p:blipFill>
        <p:spPr>
          <a:xfrm>
            <a:off x="10214994" y="257114"/>
            <a:ext cx="1647825" cy="434975"/>
          </a:xfrm>
          <a:prstGeom prst="rect">
            <a:avLst/>
          </a:prstGeom>
        </p:spPr>
      </p:pic>
    </p:spTree>
    <p:extLst>
      <p:ext uri="{BB962C8B-B14F-4D97-AF65-F5344CB8AC3E}">
        <p14:creationId xmlns:p14="http://schemas.microsoft.com/office/powerpoint/2010/main" val="1777116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68A54E-D9F9-44CD-B2E6-8E5554189A42}"/>
              </a:ext>
            </a:extLst>
          </p:cNvPr>
          <p:cNvSpPr>
            <a:spLocks noGrp="1"/>
          </p:cNvSpPr>
          <p:nvPr>
            <p:ph type="title"/>
          </p:nvPr>
        </p:nvSpPr>
        <p:spPr/>
        <p:txBody>
          <a:bodyPr/>
          <a:lstStyle/>
          <a:p>
            <a:r>
              <a:rPr lang="en-GB" dirty="0"/>
              <a:t>Where we are aiming….  </a:t>
            </a:r>
          </a:p>
        </p:txBody>
      </p:sp>
      <p:sp>
        <p:nvSpPr>
          <p:cNvPr id="4" name="Rectangle: Rounded Corners 3">
            <a:extLst>
              <a:ext uri="{FF2B5EF4-FFF2-40B4-BE49-F238E27FC236}">
                <a16:creationId xmlns:a16="http://schemas.microsoft.com/office/drawing/2014/main" xmlns="" id="{A3999BF6-79B8-4046-A427-D9B8F186B1AC}"/>
              </a:ext>
            </a:extLst>
          </p:cNvPr>
          <p:cNvSpPr/>
          <p:nvPr/>
        </p:nvSpPr>
        <p:spPr>
          <a:xfrm>
            <a:off x="486561" y="3055272"/>
            <a:ext cx="4051883" cy="9144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Provide rapid baseline of perception data </a:t>
            </a:r>
            <a:r>
              <a:rPr lang="en-GB" dirty="0"/>
              <a:t>for global land indicators</a:t>
            </a:r>
            <a:endParaRPr lang="en-GB" b="1" dirty="0"/>
          </a:p>
        </p:txBody>
      </p:sp>
      <p:sp>
        <p:nvSpPr>
          <p:cNvPr id="7" name="Rectangle: Rounded Corners 6">
            <a:extLst>
              <a:ext uri="{FF2B5EF4-FFF2-40B4-BE49-F238E27FC236}">
                <a16:creationId xmlns:a16="http://schemas.microsoft.com/office/drawing/2014/main" xmlns="" id="{8EA4F430-4E99-4730-8487-5AA5C70AC8A4}"/>
              </a:ext>
            </a:extLst>
          </p:cNvPr>
          <p:cNvSpPr/>
          <p:nvPr/>
        </p:nvSpPr>
        <p:spPr>
          <a:xfrm>
            <a:off x="486561" y="4132864"/>
            <a:ext cx="4051883" cy="213174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Movement – building</a:t>
            </a:r>
            <a:r>
              <a:rPr lang="en-GB" dirty="0"/>
              <a:t> through partnerships on property rights for:</a:t>
            </a:r>
          </a:p>
          <a:p>
            <a:pPr marL="285750" indent="-285750">
              <a:buFontTx/>
              <a:buChar char="-"/>
            </a:pPr>
            <a:r>
              <a:rPr lang="en-GB" dirty="0"/>
              <a:t>Gender equality </a:t>
            </a:r>
          </a:p>
          <a:p>
            <a:pPr marL="285750" indent="-285750">
              <a:buFontTx/>
              <a:buChar char="-"/>
            </a:pPr>
            <a:r>
              <a:rPr lang="en-GB" dirty="0"/>
              <a:t>Inclusive Urbanisation </a:t>
            </a:r>
          </a:p>
          <a:p>
            <a:pPr marL="285750" indent="-285750">
              <a:buFontTx/>
              <a:buChar char="-"/>
            </a:pPr>
            <a:r>
              <a:rPr lang="en-GB" dirty="0"/>
              <a:t>Poverty reduction</a:t>
            </a:r>
          </a:p>
        </p:txBody>
      </p:sp>
      <p:sp>
        <p:nvSpPr>
          <p:cNvPr id="8" name="Arrow: Right 7">
            <a:extLst>
              <a:ext uri="{FF2B5EF4-FFF2-40B4-BE49-F238E27FC236}">
                <a16:creationId xmlns:a16="http://schemas.microsoft.com/office/drawing/2014/main" xmlns="" id="{744599B5-095B-41E0-AA9A-3BF6C4E1EEF7}"/>
              </a:ext>
            </a:extLst>
          </p:cNvPr>
          <p:cNvSpPr/>
          <p:nvPr/>
        </p:nvSpPr>
        <p:spPr>
          <a:xfrm>
            <a:off x="5777013" y="2053446"/>
            <a:ext cx="978408" cy="3372218"/>
          </a:xfrm>
          <a:prstGeom prst="rightArrow">
            <a:avLst>
              <a:gd name="adj1" fmla="val 2611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xmlns="" id="{E4843118-7E31-49F6-9D93-045A77145D6C}"/>
              </a:ext>
            </a:extLst>
          </p:cNvPr>
          <p:cNvSpPr/>
          <p:nvPr/>
        </p:nvSpPr>
        <p:spPr>
          <a:xfrm>
            <a:off x="7155529" y="2894451"/>
            <a:ext cx="4554104" cy="91440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1">
                    <a:lumMod val="85000"/>
                    <a:lumOff val="15000"/>
                  </a:schemeClr>
                </a:solidFill>
              </a:rPr>
              <a:t>Profile of land rights raised, </a:t>
            </a:r>
            <a:r>
              <a:rPr lang="en-US" dirty="0">
                <a:solidFill>
                  <a:schemeClr val="tx1">
                    <a:lumMod val="85000"/>
                    <a:lumOff val="15000"/>
                  </a:schemeClr>
                </a:solidFill>
              </a:rPr>
              <a:t>supporting efforts for SDG indicator</a:t>
            </a:r>
            <a:r>
              <a:rPr lang="en-US" b="1" dirty="0">
                <a:solidFill>
                  <a:schemeClr val="tx1">
                    <a:lumMod val="85000"/>
                    <a:lumOff val="15000"/>
                  </a:schemeClr>
                </a:solidFill>
              </a:rPr>
              <a:t> 1.4.2 to reach Tier 1 by 2020. </a:t>
            </a:r>
          </a:p>
        </p:txBody>
      </p:sp>
      <p:sp>
        <p:nvSpPr>
          <p:cNvPr id="11" name="Rectangle: Rounded Corners 10">
            <a:extLst>
              <a:ext uri="{FF2B5EF4-FFF2-40B4-BE49-F238E27FC236}">
                <a16:creationId xmlns:a16="http://schemas.microsoft.com/office/drawing/2014/main" xmlns="" id="{D344F4FB-DC89-4E27-BFCF-B9C3883D844C}"/>
              </a:ext>
            </a:extLst>
          </p:cNvPr>
          <p:cNvSpPr/>
          <p:nvPr/>
        </p:nvSpPr>
        <p:spPr>
          <a:xfrm>
            <a:off x="7155529" y="3969672"/>
            <a:ext cx="4563890" cy="104070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lumMod val="85000"/>
                    <a:lumOff val="15000"/>
                  </a:schemeClr>
                </a:solidFill>
              </a:rPr>
              <a:t>Governments, business and civil society organisations use </a:t>
            </a:r>
            <a:r>
              <a:rPr lang="en-GB" dirty="0" err="1">
                <a:solidFill>
                  <a:schemeClr val="tx1">
                    <a:lumMod val="85000"/>
                    <a:lumOff val="15000"/>
                  </a:schemeClr>
                </a:solidFill>
              </a:rPr>
              <a:t>PrIndex</a:t>
            </a:r>
            <a:r>
              <a:rPr lang="en-GB" dirty="0">
                <a:solidFill>
                  <a:schemeClr val="tx1">
                    <a:lumMod val="85000"/>
                    <a:lumOff val="15000"/>
                  </a:schemeClr>
                </a:solidFill>
              </a:rPr>
              <a:t> and other land indicators to </a:t>
            </a:r>
            <a:r>
              <a:rPr lang="en-GB" b="1" dirty="0">
                <a:solidFill>
                  <a:schemeClr val="tx1">
                    <a:lumMod val="85000"/>
                    <a:lumOff val="15000"/>
                  </a:schemeClr>
                </a:solidFill>
              </a:rPr>
              <a:t>develop and evaluate policies, business models and programs</a:t>
            </a:r>
          </a:p>
        </p:txBody>
      </p:sp>
      <p:sp>
        <p:nvSpPr>
          <p:cNvPr id="12" name="Rectangle: Rounded Corners 11">
            <a:extLst>
              <a:ext uri="{FF2B5EF4-FFF2-40B4-BE49-F238E27FC236}">
                <a16:creationId xmlns:a16="http://schemas.microsoft.com/office/drawing/2014/main" xmlns="" id="{28FCDBCA-64EB-41E1-AEDA-FB6A136D6A33}"/>
              </a:ext>
            </a:extLst>
          </p:cNvPr>
          <p:cNvSpPr/>
          <p:nvPr/>
        </p:nvSpPr>
        <p:spPr>
          <a:xfrm>
            <a:off x="7193279" y="5185502"/>
            <a:ext cx="4526140" cy="91440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1">
                    <a:lumMod val="85000"/>
                    <a:lumOff val="15000"/>
                  </a:schemeClr>
                </a:solidFill>
              </a:rPr>
              <a:t>More resources are leveraged</a:t>
            </a:r>
            <a:r>
              <a:rPr lang="en-US" dirty="0">
                <a:solidFill>
                  <a:schemeClr val="tx1">
                    <a:lumMod val="85000"/>
                    <a:lumOff val="15000"/>
                  </a:schemeClr>
                </a:solidFill>
              </a:rPr>
              <a:t> into land rights based on citizen-identified priorities</a:t>
            </a:r>
            <a:endParaRPr lang="en-US" b="1" dirty="0">
              <a:solidFill>
                <a:schemeClr val="tx1">
                  <a:lumMod val="85000"/>
                  <a:lumOff val="15000"/>
                </a:schemeClr>
              </a:solidFill>
            </a:endParaRPr>
          </a:p>
        </p:txBody>
      </p:sp>
      <p:sp>
        <p:nvSpPr>
          <p:cNvPr id="13" name="Rectangle: Rounded Corners 12">
            <a:extLst>
              <a:ext uri="{FF2B5EF4-FFF2-40B4-BE49-F238E27FC236}">
                <a16:creationId xmlns:a16="http://schemas.microsoft.com/office/drawing/2014/main" xmlns="" id="{A808E7B4-DA6D-465A-BCEF-E5668FB15488}"/>
              </a:ext>
            </a:extLst>
          </p:cNvPr>
          <p:cNvSpPr/>
          <p:nvPr/>
        </p:nvSpPr>
        <p:spPr>
          <a:xfrm>
            <a:off x="486560" y="1919891"/>
            <a:ext cx="4051883" cy="9144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Secure resources to expand from 33 to up to 140 countries by 2020. </a:t>
            </a:r>
          </a:p>
        </p:txBody>
      </p:sp>
      <p:sp>
        <p:nvSpPr>
          <p:cNvPr id="10" name="Rectangle: Rounded Corners 11">
            <a:extLst>
              <a:ext uri="{FF2B5EF4-FFF2-40B4-BE49-F238E27FC236}">
                <a16:creationId xmlns:a16="http://schemas.microsoft.com/office/drawing/2014/main" xmlns="" id="{76AB8768-094C-AC46-8050-C5B203D65709}"/>
              </a:ext>
            </a:extLst>
          </p:cNvPr>
          <p:cNvSpPr/>
          <p:nvPr/>
        </p:nvSpPr>
        <p:spPr>
          <a:xfrm>
            <a:off x="7155529" y="1858705"/>
            <a:ext cx="4526140" cy="91440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1">
                    <a:lumMod val="85000"/>
                    <a:lumOff val="15000"/>
                  </a:schemeClr>
                </a:solidFill>
              </a:rPr>
              <a:t>Support the ILC Dashboard of People-Centered Indicators</a:t>
            </a:r>
          </a:p>
        </p:txBody>
      </p:sp>
    </p:spTree>
    <p:extLst>
      <p:ext uri="{BB962C8B-B14F-4D97-AF65-F5344CB8AC3E}">
        <p14:creationId xmlns:p14="http://schemas.microsoft.com/office/powerpoint/2010/main" val="29004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CF946-FEE9-E64A-B308-9C72CDBAAE5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xmlns="" id="{37042FE8-D233-8542-9F0D-CBF7E4AB0B6C}"/>
              </a:ext>
            </a:extLst>
          </p:cNvPr>
          <p:cNvSpPr>
            <a:spLocks noGrp="1"/>
          </p:cNvSpPr>
          <p:nvPr>
            <p:ph idx="1"/>
          </p:nvPr>
        </p:nvSpPr>
        <p:spPr/>
        <p:txBody>
          <a:bodyPr>
            <a:noAutofit/>
          </a:bodyPr>
          <a:lstStyle/>
          <a:p>
            <a:r>
              <a:rPr lang="en-US" sz="2400" dirty="0"/>
              <a:t>Launch of data from first wave of 15 countries—October, 2016 at Committee for Food Security Meetings. </a:t>
            </a:r>
          </a:p>
          <a:p>
            <a:r>
              <a:rPr lang="en-US" sz="2400" dirty="0"/>
              <a:t>Collection of data in second wave of  18 countries is underway, data available December, 2018</a:t>
            </a:r>
          </a:p>
          <a:p>
            <a:r>
              <a:rPr lang="en-US" sz="2400" dirty="0"/>
              <a:t>Plan to collect data on 107 additional countries in 2019. </a:t>
            </a:r>
          </a:p>
          <a:p>
            <a:r>
              <a:rPr lang="en-US" sz="2400" dirty="0"/>
              <a:t>Regional and country engagement—what does insecurity look like in each </a:t>
            </a:r>
            <a:r>
              <a:rPr lang="en-US" sz="2400" dirty="0" err="1"/>
              <a:t>Prindex</a:t>
            </a:r>
            <a:r>
              <a:rPr lang="en-US" sz="2400" dirty="0"/>
              <a:t> country, and how can country partners leverage </a:t>
            </a:r>
            <a:r>
              <a:rPr lang="en-US" sz="2400" dirty="0" err="1"/>
              <a:t>Prindex</a:t>
            </a:r>
            <a:r>
              <a:rPr lang="en-US" sz="2400" dirty="0"/>
              <a:t> for policy activism.  </a:t>
            </a:r>
            <a:r>
              <a:rPr lang="en-US" sz="2400" b="1" dirty="0"/>
              <a:t>Webinar November 28, 2018</a:t>
            </a:r>
          </a:p>
          <a:p>
            <a:r>
              <a:rPr lang="en-US" sz="2400" b="1" dirty="0"/>
              <a:t>Local coalitions supported by local and global resources, including integrated ecosystem of indicators. </a:t>
            </a:r>
          </a:p>
        </p:txBody>
      </p:sp>
    </p:spTree>
    <p:extLst>
      <p:ext uri="{BB962C8B-B14F-4D97-AF65-F5344CB8AC3E}">
        <p14:creationId xmlns:p14="http://schemas.microsoft.com/office/powerpoint/2010/main" val="1864546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D08FC-709B-D947-BFC9-81C76E2CC85F}"/>
              </a:ext>
            </a:extLst>
          </p:cNvPr>
          <p:cNvSpPr>
            <a:spLocks noGrp="1"/>
          </p:cNvSpPr>
          <p:nvPr>
            <p:ph type="title"/>
          </p:nvPr>
        </p:nvSpPr>
        <p:spPr/>
        <p:txBody>
          <a:bodyPr/>
          <a:lstStyle/>
          <a:p>
            <a:r>
              <a:rPr lang="en-US" dirty="0"/>
              <a:t>First wave of 15 countries—October 2018</a:t>
            </a:r>
          </a:p>
        </p:txBody>
      </p:sp>
      <p:sp>
        <p:nvSpPr>
          <p:cNvPr id="3" name="Content Placeholder 2">
            <a:extLst>
              <a:ext uri="{FF2B5EF4-FFF2-40B4-BE49-F238E27FC236}">
                <a16:creationId xmlns:a16="http://schemas.microsoft.com/office/drawing/2014/main" xmlns="" id="{453B5CA9-28EB-BF4D-B080-DD9F7512E99E}"/>
              </a:ext>
            </a:extLst>
          </p:cNvPr>
          <p:cNvSpPr>
            <a:spLocks noGrp="1"/>
          </p:cNvSpPr>
          <p:nvPr>
            <p:ph sz="half" idx="1"/>
          </p:nvPr>
        </p:nvSpPr>
        <p:spPr/>
        <p:txBody>
          <a:bodyPr>
            <a:noAutofit/>
          </a:bodyPr>
          <a:lstStyle/>
          <a:p>
            <a:r>
              <a:rPr lang="en-US" dirty="0"/>
              <a:t>Burkina Faso</a:t>
            </a:r>
          </a:p>
          <a:p>
            <a:r>
              <a:rPr lang="en-US" dirty="0"/>
              <a:t>Cameroon</a:t>
            </a:r>
          </a:p>
          <a:p>
            <a:r>
              <a:rPr lang="en-US" dirty="0"/>
              <a:t>Costa Rica</a:t>
            </a:r>
          </a:p>
          <a:p>
            <a:r>
              <a:rPr lang="en-US" dirty="0"/>
              <a:t>Honduras</a:t>
            </a:r>
          </a:p>
          <a:p>
            <a:r>
              <a:rPr lang="en-US" dirty="0"/>
              <a:t>Madagascar</a:t>
            </a:r>
          </a:p>
          <a:p>
            <a:r>
              <a:rPr lang="en-US" dirty="0"/>
              <a:t>Mozambique</a:t>
            </a:r>
          </a:p>
          <a:p>
            <a:r>
              <a:rPr lang="en-US" dirty="0"/>
              <a:t>Rwanda</a:t>
            </a:r>
          </a:p>
          <a:p>
            <a:endParaRPr lang="en-US" sz="1400" dirty="0"/>
          </a:p>
        </p:txBody>
      </p:sp>
      <p:sp>
        <p:nvSpPr>
          <p:cNvPr id="4" name="Content Placeholder 3">
            <a:extLst>
              <a:ext uri="{FF2B5EF4-FFF2-40B4-BE49-F238E27FC236}">
                <a16:creationId xmlns:a16="http://schemas.microsoft.com/office/drawing/2014/main" xmlns="" id="{BFC95F0B-C190-724C-8DCB-ECFFA4C7CB10}"/>
              </a:ext>
            </a:extLst>
          </p:cNvPr>
          <p:cNvSpPr>
            <a:spLocks noGrp="1"/>
          </p:cNvSpPr>
          <p:nvPr>
            <p:ph sz="half" idx="2"/>
          </p:nvPr>
        </p:nvSpPr>
        <p:spPr/>
        <p:txBody>
          <a:bodyPr/>
          <a:lstStyle/>
          <a:p>
            <a:r>
              <a:rPr lang="en-US" dirty="0"/>
              <a:t>Senegal</a:t>
            </a:r>
          </a:p>
          <a:p>
            <a:r>
              <a:rPr lang="en-US" dirty="0"/>
              <a:t>Thailand</a:t>
            </a:r>
          </a:p>
          <a:p>
            <a:r>
              <a:rPr lang="en-US" dirty="0"/>
              <a:t>Zambia</a:t>
            </a:r>
          </a:p>
          <a:p>
            <a:r>
              <a:rPr lang="en-US" dirty="0"/>
              <a:t>Cote D'Ivoire</a:t>
            </a:r>
          </a:p>
          <a:p>
            <a:r>
              <a:rPr lang="en-US" dirty="0"/>
              <a:t>Ecuador</a:t>
            </a:r>
          </a:p>
          <a:p>
            <a:r>
              <a:rPr lang="en-US" dirty="0"/>
              <a:t>Liberia</a:t>
            </a:r>
          </a:p>
          <a:p>
            <a:r>
              <a:rPr lang="en-US" dirty="0"/>
              <a:t>Peru</a:t>
            </a:r>
          </a:p>
        </p:txBody>
      </p:sp>
    </p:spTree>
    <p:extLst>
      <p:ext uri="{BB962C8B-B14F-4D97-AF65-F5344CB8AC3E}">
        <p14:creationId xmlns:p14="http://schemas.microsoft.com/office/powerpoint/2010/main" val="2202674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285D2-EAB5-AA48-AB9E-DABE62A8A35F}"/>
              </a:ext>
            </a:extLst>
          </p:cNvPr>
          <p:cNvSpPr>
            <a:spLocks noGrp="1"/>
          </p:cNvSpPr>
          <p:nvPr>
            <p:ph type="title"/>
          </p:nvPr>
        </p:nvSpPr>
        <p:spPr/>
        <p:txBody>
          <a:bodyPr/>
          <a:lstStyle/>
          <a:p>
            <a:r>
              <a:rPr lang="en-US" dirty="0"/>
              <a:t>Second wave of 18 countries—December 2018</a:t>
            </a:r>
          </a:p>
        </p:txBody>
      </p:sp>
      <p:sp>
        <p:nvSpPr>
          <p:cNvPr id="3" name="Content Placeholder 2">
            <a:extLst>
              <a:ext uri="{FF2B5EF4-FFF2-40B4-BE49-F238E27FC236}">
                <a16:creationId xmlns:a16="http://schemas.microsoft.com/office/drawing/2014/main" xmlns="" id="{075B3CC0-6191-AC4F-B0D1-CE818783A55D}"/>
              </a:ext>
            </a:extLst>
          </p:cNvPr>
          <p:cNvSpPr>
            <a:spLocks noGrp="1"/>
          </p:cNvSpPr>
          <p:nvPr>
            <p:ph sz="half" idx="1"/>
          </p:nvPr>
        </p:nvSpPr>
        <p:spPr/>
        <p:txBody>
          <a:bodyPr>
            <a:normAutofit/>
          </a:bodyPr>
          <a:lstStyle/>
          <a:p>
            <a:r>
              <a:rPr lang="en-US" dirty="0"/>
              <a:t>Benin</a:t>
            </a:r>
          </a:p>
          <a:p>
            <a:r>
              <a:rPr lang="en-US" dirty="0"/>
              <a:t>Jordan</a:t>
            </a:r>
          </a:p>
          <a:p>
            <a:r>
              <a:rPr lang="en-US" dirty="0"/>
              <a:t>Morocco</a:t>
            </a:r>
          </a:p>
          <a:p>
            <a:r>
              <a:rPr lang="en-US" dirty="0"/>
              <a:t>Niger</a:t>
            </a:r>
          </a:p>
          <a:p>
            <a:r>
              <a:rPr lang="en-US" dirty="0"/>
              <a:t>UK (telephone)</a:t>
            </a:r>
          </a:p>
          <a:p>
            <a:r>
              <a:rPr lang="en-US" dirty="0"/>
              <a:t>Bolivia</a:t>
            </a:r>
          </a:p>
          <a:p>
            <a:r>
              <a:rPr lang="en-US" dirty="0"/>
              <a:t>Cambodia</a:t>
            </a:r>
          </a:p>
          <a:p>
            <a:r>
              <a:rPr lang="en-US" dirty="0"/>
              <a:t>Colombia</a:t>
            </a:r>
          </a:p>
          <a:p>
            <a:r>
              <a:rPr lang="en-US" dirty="0"/>
              <a:t>Ghana</a:t>
            </a:r>
          </a:p>
          <a:p>
            <a:endParaRPr lang="en-US" dirty="0"/>
          </a:p>
        </p:txBody>
      </p:sp>
      <p:sp>
        <p:nvSpPr>
          <p:cNvPr id="4" name="Content Placeholder 3">
            <a:extLst>
              <a:ext uri="{FF2B5EF4-FFF2-40B4-BE49-F238E27FC236}">
                <a16:creationId xmlns:a16="http://schemas.microsoft.com/office/drawing/2014/main" xmlns="" id="{4C8AFDCB-3681-A347-80E6-174704E85B4A}"/>
              </a:ext>
            </a:extLst>
          </p:cNvPr>
          <p:cNvSpPr>
            <a:spLocks noGrp="1"/>
          </p:cNvSpPr>
          <p:nvPr>
            <p:ph sz="half" idx="2"/>
          </p:nvPr>
        </p:nvSpPr>
        <p:spPr/>
        <p:txBody>
          <a:bodyPr>
            <a:normAutofit/>
          </a:bodyPr>
          <a:lstStyle/>
          <a:p>
            <a:r>
              <a:rPr lang="en-US" dirty="0"/>
              <a:t>Indonesia</a:t>
            </a:r>
          </a:p>
          <a:p>
            <a:r>
              <a:rPr lang="en-US" dirty="0"/>
              <a:t>Kenya</a:t>
            </a:r>
          </a:p>
          <a:p>
            <a:r>
              <a:rPr lang="en-US" dirty="0"/>
              <a:t>Malawi</a:t>
            </a:r>
          </a:p>
          <a:p>
            <a:r>
              <a:rPr lang="en-US" dirty="0"/>
              <a:t>Mexico</a:t>
            </a:r>
          </a:p>
          <a:p>
            <a:r>
              <a:rPr lang="en-US" dirty="0"/>
              <a:t>Nigeria</a:t>
            </a:r>
          </a:p>
          <a:p>
            <a:r>
              <a:rPr lang="en-US" dirty="0"/>
              <a:t>Tanzania</a:t>
            </a:r>
          </a:p>
          <a:p>
            <a:r>
              <a:rPr lang="en-US" dirty="0"/>
              <a:t>Tunisia</a:t>
            </a:r>
          </a:p>
          <a:p>
            <a:r>
              <a:rPr lang="en-US" dirty="0"/>
              <a:t>Uganda</a:t>
            </a:r>
          </a:p>
          <a:p>
            <a:r>
              <a:rPr lang="en-US" dirty="0"/>
              <a:t>Vietnam</a:t>
            </a:r>
          </a:p>
          <a:p>
            <a:endParaRPr lang="en-US" dirty="0"/>
          </a:p>
        </p:txBody>
      </p:sp>
    </p:spTree>
    <p:extLst>
      <p:ext uri="{BB962C8B-B14F-4D97-AF65-F5344CB8AC3E}">
        <p14:creationId xmlns:p14="http://schemas.microsoft.com/office/powerpoint/2010/main" val="406830670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10370</TotalTime>
  <Words>481</Words>
  <Application>Microsoft Macintosh PowerPoint</Application>
  <PresentationFormat>Custom</PresentationFormat>
  <Paragraphs>78</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Retrospect</vt:lpstr>
      <vt:lpstr>   </vt:lpstr>
      <vt:lpstr>PRIndex: People’s Perceptions of their property rights – A New Global Indicator </vt:lpstr>
      <vt:lpstr>PowerPoint Presentation</vt:lpstr>
      <vt:lpstr>Findings from 3-country test: Colombia, India and Tanzania   </vt:lpstr>
      <vt:lpstr>PowerPoint Presentation</vt:lpstr>
      <vt:lpstr>Where we are aiming….  </vt:lpstr>
      <vt:lpstr>Next steps</vt:lpstr>
      <vt:lpstr>First wave of 15 countries—October 2018</vt:lpstr>
      <vt:lpstr>Second wave of 18 countries—December 2018</vt:lpstr>
      <vt:lpstr>For further information go to: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PRIndex</dc:title>
  <dc:creator>Rachel Waddell</dc:creator>
  <cp:lastModifiedBy>eva</cp:lastModifiedBy>
  <cp:revision>34</cp:revision>
  <dcterms:created xsi:type="dcterms:W3CDTF">2018-03-12T13:15:05Z</dcterms:created>
  <dcterms:modified xsi:type="dcterms:W3CDTF">2018-09-19T16:00:13Z</dcterms:modified>
</cp:coreProperties>
</file>