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2" autoAdjust="0"/>
  </p:normalViewPr>
  <p:slideViewPr>
    <p:cSldViewPr snapToGrid="0">
      <p:cViewPr varScale="1">
        <p:scale>
          <a:sx n="62" d="100"/>
          <a:sy n="62" d="100"/>
        </p:scale>
        <p:origin x="9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37084976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77176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181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28648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629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20926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29597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276251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7066670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184-3DE4-484F-B48B-D4757C39DFE5}"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180688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6A184-3DE4-484F-B48B-D4757C39DFE5}"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172024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6A184-3DE4-484F-B48B-D4757C39DFE5}" type="datetimeFigureOut">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3876043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96A184-3DE4-484F-B48B-D4757C39DFE5}" type="datetimeFigureOut">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409344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A184-3DE4-484F-B48B-D4757C39DFE5}" type="datetimeFigureOut">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40554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A184-3DE4-484F-B48B-D4757C39DFE5}"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9730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A184-3DE4-484F-B48B-D4757C39DFE5}"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9872-D9DA-4ACF-85BB-C745BF833F6D}" type="slidenum">
              <a:rPr lang="en-US" smtClean="0"/>
              <a:t>‹#›</a:t>
            </a:fld>
            <a:endParaRPr lang="en-US"/>
          </a:p>
        </p:txBody>
      </p:sp>
    </p:spTree>
    <p:extLst>
      <p:ext uri="{BB962C8B-B14F-4D97-AF65-F5344CB8AC3E}">
        <p14:creationId xmlns:p14="http://schemas.microsoft.com/office/powerpoint/2010/main" val="315425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5000"/>
            <a:lum/>
          </a:blip>
          <a:srcRect/>
          <a:stretch>
            <a:fillRect l="13000" t="-3000" r="20000" b="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96A184-3DE4-484F-B48B-D4757C39DFE5}" type="datetimeFigureOut">
              <a:rPr lang="en-US" smtClean="0"/>
              <a:t>9/9/2018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379872-D9DA-4ACF-85BB-C745BF833F6D}" type="slidenum">
              <a:rPr lang="en-US" smtClean="0"/>
              <a:t>‹#›</a:t>
            </a:fld>
            <a:endParaRPr lang="en-US"/>
          </a:p>
        </p:txBody>
      </p:sp>
    </p:spTree>
    <p:extLst>
      <p:ext uri="{BB962C8B-B14F-4D97-AF65-F5344CB8AC3E}">
        <p14:creationId xmlns:p14="http://schemas.microsoft.com/office/powerpoint/2010/main" val="13731660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096963" cy="952500"/>
          </a:xfrm>
        </p:spPr>
      </p:pic>
      <p:sp>
        <p:nvSpPr>
          <p:cNvPr id="2" name="Title 1"/>
          <p:cNvSpPr>
            <a:spLocks noGrp="1"/>
          </p:cNvSpPr>
          <p:nvPr>
            <p:ph type="title"/>
          </p:nvPr>
        </p:nvSpPr>
        <p:spPr>
          <a:xfrm>
            <a:off x="1651379" y="4215768"/>
            <a:ext cx="7199543" cy="1734655"/>
          </a:xfrm>
        </p:spPr>
        <p:txBody>
          <a:bodyPr>
            <a:normAutofit fontScale="90000"/>
          </a:bodyPr>
          <a:lstStyle/>
          <a:p>
            <a:pPr algn="ctr">
              <a:lnSpc>
                <a:spcPct val="200000"/>
              </a:lnSpc>
            </a:pPr>
            <a:r>
              <a:rPr lang="en-US" b="1" dirty="0">
                <a:solidFill>
                  <a:schemeClr val="tx1"/>
                </a:solidFill>
              </a:rPr>
              <a:t>Economic empowerment to enhance resilience to the land in</a:t>
            </a:r>
            <a:r>
              <a:rPr lang="en-US" dirty="0">
                <a:solidFill>
                  <a:schemeClr val="tx1"/>
                </a:solidFill>
              </a:rPr>
              <a:t> </a:t>
            </a:r>
            <a:r>
              <a:rPr lang="en-US" b="1" dirty="0">
                <a:solidFill>
                  <a:schemeClr val="tx1"/>
                </a:solidFill>
              </a:rPr>
              <a:t>Saffa village </a:t>
            </a:r>
            <a:r>
              <a:rPr lang="en-US" sz="6000" dirty="0">
                <a:solidFill>
                  <a:schemeClr val="tx1"/>
                </a:solidFill>
              </a:rPr>
              <a:t/>
            </a:r>
            <a:br>
              <a:rPr lang="en-US" sz="6000" dirty="0">
                <a:solidFill>
                  <a:schemeClr val="tx1"/>
                </a:solidFill>
              </a:rPr>
            </a:br>
            <a:r>
              <a:rPr lang="en-US" dirty="0" smtClean="0">
                <a:solidFill>
                  <a:schemeClr val="tx1"/>
                </a:solidFill>
              </a:rPr>
              <a:t>2018</a:t>
            </a:r>
            <a:endParaRPr lang="en-US" dirty="0">
              <a:solidFill>
                <a:schemeClr val="tx1"/>
              </a:solidFill>
            </a:endParaRPr>
          </a:p>
        </p:txBody>
      </p:sp>
    </p:spTree>
    <p:extLst>
      <p:ext uri="{BB962C8B-B14F-4D97-AF65-F5344CB8AC3E}">
        <p14:creationId xmlns:p14="http://schemas.microsoft.com/office/powerpoint/2010/main" val="392588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8331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40600"/>
          </a:xfrm>
          <a:prstGeom prst="rect">
            <a:avLst/>
          </a:prstGeom>
        </p:spPr>
      </p:pic>
    </p:spTree>
    <p:extLst>
      <p:ext uri="{BB962C8B-B14F-4D97-AF65-F5344CB8AC3E}">
        <p14:creationId xmlns:p14="http://schemas.microsoft.com/office/powerpoint/2010/main" val="2937577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8059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8161"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161" y="-1"/>
            <a:ext cx="6773839" cy="36079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160" y="3607937"/>
            <a:ext cx="6773839" cy="3250063"/>
          </a:xfrm>
          <a:prstGeom prst="rect">
            <a:avLst/>
          </a:prstGeom>
        </p:spPr>
      </p:pic>
    </p:spTree>
    <p:extLst>
      <p:ext uri="{BB962C8B-B14F-4D97-AF65-F5344CB8AC3E}">
        <p14:creationId xmlns:p14="http://schemas.microsoft.com/office/powerpoint/2010/main" val="1219835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081" y="0"/>
            <a:ext cx="625291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39081" cy="6858000"/>
          </a:xfrm>
          <a:prstGeom prst="rect">
            <a:avLst/>
          </a:prstGeom>
        </p:spPr>
      </p:pic>
    </p:spTree>
    <p:extLst>
      <p:ext uri="{BB962C8B-B14F-4D97-AF65-F5344CB8AC3E}">
        <p14:creationId xmlns:p14="http://schemas.microsoft.com/office/powerpoint/2010/main" val="171405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40600"/>
          </a:xfrm>
          <a:prstGeom prst="rect">
            <a:avLst/>
          </a:prstGeom>
        </p:spPr>
      </p:pic>
    </p:spTree>
    <p:extLst>
      <p:ext uri="{BB962C8B-B14F-4D97-AF65-F5344CB8AC3E}">
        <p14:creationId xmlns:p14="http://schemas.microsoft.com/office/powerpoint/2010/main" val="1677635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51" y="2856854"/>
            <a:ext cx="8596668" cy="1320800"/>
          </a:xfrm>
        </p:spPr>
        <p:txBody>
          <a:bodyPr>
            <a:normAutofit/>
          </a:bodyPr>
          <a:lstStyle/>
          <a:p>
            <a:pPr algn="ctr"/>
            <a:r>
              <a:rPr lang="en-US" sz="6600" b="1" dirty="0" smtClean="0"/>
              <a:t>Thank you </a:t>
            </a:r>
            <a:r>
              <a:rPr lang="en-US" sz="6600" dirty="0" smtClean="0">
                <a:sym typeface="Wingdings" panose="05000000000000000000" pitchFamily="2" charset="2"/>
              </a:rPr>
              <a:t></a:t>
            </a:r>
            <a:endParaRPr lang="en-US" sz="6600" dirty="0"/>
          </a:p>
        </p:txBody>
      </p:sp>
    </p:spTree>
    <p:extLst>
      <p:ext uri="{BB962C8B-B14F-4D97-AF65-F5344CB8AC3E}">
        <p14:creationId xmlns:p14="http://schemas.microsoft.com/office/powerpoint/2010/main" val="274831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2100" y="275484"/>
            <a:ext cx="7766936" cy="1485077"/>
          </a:xfrm>
        </p:spPr>
        <p:txBody>
          <a:bodyPr/>
          <a:lstStyle/>
          <a:p>
            <a:pPr algn="l"/>
            <a:r>
              <a:rPr lang="en-US" sz="4000" b="1" dirty="0" smtClean="0"/>
              <a:t>Abstract</a:t>
            </a:r>
            <a:r>
              <a:rPr lang="en-US" b="1" dirty="0" smtClean="0"/>
              <a:t>: </a:t>
            </a:r>
            <a:r>
              <a:rPr lang="en-US" dirty="0" smtClean="0"/>
              <a:t/>
            </a:r>
            <a:br>
              <a:rPr lang="en-US" dirty="0" smtClean="0"/>
            </a:br>
            <a:endParaRPr lang="en-US" dirty="0"/>
          </a:p>
        </p:txBody>
      </p:sp>
      <p:sp>
        <p:nvSpPr>
          <p:cNvPr id="5" name="Subtitle 4"/>
          <p:cNvSpPr>
            <a:spLocks noGrp="1"/>
          </p:cNvSpPr>
          <p:nvPr>
            <p:ph type="subTitle" idx="1"/>
          </p:nvPr>
        </p:nvSpPr>
        <p:spPr>
          <a:xfrm>
            <a:off x="791570" y="1419366"/>
            <a:ext cx="8789158" cy="5008729"/>
          </a:xfrm>
        </p:spPr>
        <p:txBody>
          <a:bodyPr>
            <a:normAutofit lnSpcReduction="10000"/>
          </a:bodyPr>
          <a:lstStyle/>
          <a:p>
            <a:pPr algn="just">
              <a:lnSpc>
                <a:spcPct val="150000"/>
              </a:lnSpc>
            </a:pPr>
            <a:r>
              <a:rPr lang="en-US" dirty="0">
                <a:solidFill>
                  <a:schemeClr val="tx1"/>
                </a:solidFill>
              </a:rPr>
              <a:t>The Arab Center for Agriculture Development (ACAD) has used different methodologies to protect the land rights of local communities in the occupied Palestinian territories, including the rehabilitation and utilization of land by planting different kinds of plants and trees. ACAD has lobbied on behalf of local farmers to protect their land rights and has facilitated activities to strengthen the resilience of target groups, in particular women and young farmers, by establishing agricultural women cooperatives in Saffa village in the West Bank. The cooperatives have strengthened the capacity of farmers to increase their incomes and sustain their agribusinesses. Furthermore, Women have received technical and vocational assistance in adding value to their Farm produce and have gained access to local market, in the other hand, the women are using their agricultural products in making homemade products.</a:t>
            </a:r>
          </a:p>
          <a:p>
            <a:pPr algn="just"/>
            <a:endParaRPr lang="en-US" dirty="0">
              <a:solidFill>
                <a:schemeClr val="tx1"/>
              </a:solidFill>
            </a:endParaRPr>
          </a:p>
        </p:txBody>
      </p:sp>
    </p:spTree>
    <p:extLst>
      <p:ext uri="{BB962C8B-B14F-4D97-AF65-F5344CB8AC3E}">
        <p14:creationId xmlns:p14="http://schemas.microsoft.com/office/powerpoint/2010/main" val="259506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r>
              <a:rPr lang="en-US" dirty="0"/>
              <a:t/>
            </a:r>
            <a:br>
              <a:rPr lang="en-US" dirty="0"/>
            </a:br>
            <a:endParaRPr lang="en-US" dirty="0"/>
          </a:p>
        </p:txBody>
      </p:sp>
      <p:sp>
        <p:nvSpPr>
          <p:cNvPr id="3" name="Content Placeholder 2"/>
          <p:cNvSpPr>
            <a:spLocks noGrp="1"/>
          </p:cNvSpPr>
          <p:nvPr>
            <p:ph idx="1"/>
          </p:nvPr>
        </p:nvSpPr>
        <p:spPr>
          <a:xfrm>
            <a:off x="677334" y="1696565"/>
            <a:ext cx="8596668" cy="4390336"/>
          </a:xfrm>
        </p:spPr>
        <p:txBody>
          <a:bodyPr>
            <a:normAutofit/>
          </a:bodyPr>
          <a:lstStyle/>
          <a:p>
            <a:pPr marL="0" indent="0" algn="just">
              <a:lnSpc>
                <a:spcPct val="150000"/>
              </a:lnSpc>
              <a:buNone/>
            </a:pPr>
            <a:r>
              <a:rPr lang="en-US" dirty="0">
                <a:solidFill>
                  <a:schemeClr val="tx1"/>
                </a:solidFill>
              </a:rPr>
              <a:t>Saffa is Palestinian Village, its far 18 KM from Ramallah from The western side, and 350 meter high from the sea </a:t>
            </a:r>
            <a:r>
              <a:rPr lang="en-US" dirty="0" smtClean="0">
                <a:solidFill>
                  <a:schemeClr val="tx1"/>
                </a:solidFill>
              </a:rPr>
              <a:t>level, </a:t>
            </a:r>
            <a:r>
              <a:rPr lang="en-US" dirty="0">
                <a:solidFill>
                  <a:schemeClr val="tx1"/>
                </a:solidFill>
              </a:rPr>
              <a:t>the village is consists of 11731 </a:t>
            </a:r>
            <a:r>
              <a:rPr lang="en-US" dirty="0" err="1" smtClean="0">
                <a:solidFill>
                  <a:schemeClr val="tx1"/>
                </a:solidFill>
              </a:rPr>
              <a:t>dunum</a:t>
            </a:r>
            <a:r>
              <a:rPr lang="en-US" dirty="0" smtClean="0">
                <a:solidFill>
                  <a:schemeClr val="tx1"/>
                </a:solidFill>
              </a:rPr>
              <a:t>, </a:t>
            </a:r>
            <a:r>
              <a:rPr lang="en-US" dirty="0">
                <a:solidFill>
                  <a:schemeClr val="tx1"/>
                </a:solidFill>
              </a:rPr>
              <a:t>but most it is under occupation of Israel for military base use and </a:t>
            </a:r>
            <a:r>
              <a:rPr lang="en-US" dirty="0" smtClean="0">
                <a:solidFill>
                  <a:schemeClr val="tx1"/>
                </a:solidFill>
              </a:rPr>
              <a:t>settlement, </a:t>
            </a:r>
            <a:r>
              <a:rPr lang="en-US" dirty="0">
                <a:solidFill>
                  <a:schemeClr val="tx1"/>
                </a:solidFill>
              </a:rPr>
              <a:t>and reaming </a:t>
            </a:r>
            <a:r>
              <a:rPr lang="en-US" dirty="0" err="1">
                <a:solidFill>
                  <a:schemeClr val="tx1"/>
                </a:solidFill>
              </a:rPr>
              <a:t>dunums</a:t>
            </a:r>
            <a:r>
              <a:rPr lang="en-US" dirty="0">
                <a:solidFill>
                  <a:schemeClr val="tx1"/>
                </a:solidFill>
              </a:rPr>
              <a:t> for famers is around 1762 </a:t>
            </a:r>
            <a:r>
              <a:rPr lang="en-US" dirty="0" err="1">
                <a:solidFill>
                  <a:schemeClr val="tx1"/>
                </a:solidFill>
              </a:rPr>
              <a:t>dunum</a:t>
            </a:r>
            <a:r>
              <a:rPr lang="en-US" dirty="0">
                <a:solidFill>
                  <a:schemeClr val="tx1"/>
                </a:solidFill>
              </a:rPr>
              <a:t> for using different utilities and </a:t>
            </a:r>
            <a:r>
              <a:rPr lang="en-US" dirty="0" smtClean="0">
                <a:solidFill>
                  <a:schemeClr val="tx1"/>
                </a:solidFill>
              </a:rPr>
              <a:t>agricultural, </a:t>
            </a:r>
            <a:r>
              <a:rPr lang="en-US" dirty="0" err="1" smtClean="0">
                <a:solidFill>
                  <a:schemeClr val="tx1"/>
                </a:solidFill>
              </a:rPr>
              <a:t>saffa</a:t>
            </a:r>
            <a:r>
              <a:rPr lang="en-US" dirty="0" smtClean="0">
                <a:solidFill>
                  <a:schemeClr val="tx1"/>
                </a:solidFill>
              </a:rPr>
              <a:t> </a:t>
            </a:r>
            <a:r>
              <a:rPr lang="en-US" dirty="0">
                <a:solidFill>
                  <a:schemeClr val="tx1"/>
                </a:solidFill>
              </a:rPr>
              <a:t>village is surrounded by settlements and discrimination </a:t>
            </a:r>
            <a:r>
              <a:rPr lang="en-US" dirty="0" smtClean="0">
                <a:solidFill>
                  <a:schemeClr val="tx1"/>
                </a:solidFill>
              </a:rPr>
              <a:t>walls, </a:t>
            </a:r>
            <a:r>
              <a:rPr lang="en-US" dirty="0">
                <a:solidFill>
                  <a:schemeClr val="tx1"/>
                </a:solidFill>
              </a:rPr>
              <a:t>even of that the </a:t>
            </a:r>
            <a:r>
              <a:rPr lang="en-US" dirty="0" err="1">
                <a:solidFill>
                  <a:schemeClr val="tx1"/>
                </a:solidFill>
              </a:rPr>
              <a:t>saffa</a:t>
            </a:r>
            <a:r>
              <a:rPr lang="en-US" dirty="0">
                <a:solidFill>
                  <a:schemeClr val="tx1"/>
                </a:solidFill>
              </a:rPr>
              <a:t> community is made up of farmers who have an well interest in their land and cultivation even the intensive of land confiscation by </a:t>
            </a:r>
            <a:r>
              <a:rPr lang="en-US" dirty="0" smtClean="0">
                <a:solidFill>
                  <a:schemeClr val="tx1"/>
                </a:solidFill>
              </a:rPr>
              <a:t>Israel, </a:t>
            </a:r>
            <a:r>
              <a:rPr lang="en-US" dirty="0">
                <a:solidFill>
                  <a:schemeClr val="tx1"/>
                </a:solidFill>
              </a:rPr>
              <a:t>in that show and in this case in order to keep the as an ILC and ACAD </a:t>
            </a:r>
            <a:r>
              <a:rPr lang="en-US" dirty="0" smtClean="0">
                <a:solidFill>
                  <a:schemeClr val="tx1"/>
                </a:solidFill>
              </a:rPr>
              <a:t>mission, </a:t>
            </a:r>
            <a:r>
              <a:rPr lang="en-US" dirty="0">
                <a:solidFill>
                  <a:schemeClr val="tx1"/>
                </a:solidFill>
              </a:rPr>
              <a:t>we are in ACAD exploits our experiences to keep on the land through rehabilitate and utilize the land to strength the socio –economic </a:t>
            </a:r>
            <a:r>
              <a:rPr lang="en-US" dirty="0" smtClean="0">
                <a:solidFill>
                  <a:schemeClr val="tx1"/>
                </a:solidFill>
              </a:rPr>
              <a:t>situation. </a:t>
            </a:r>
            <a:endParaRPr lang="en-US" dirty="0">
              <a:solidFill>
                <a:schemeClr val="tx1"/>
              </a:solidFill>
            </a:endParaRPr>
          </a:p>
          <a:p>
            <a:pPr algn="just">
              <a:lnSpc>
                <a:spcPct val="150000"/>
              </a:lnSpc>
            </a:pPr>
            <a:endParaRPr lang="en-US" dirty="0">
              <a:solidFill>
                <a:schemeClr val="tx1"/>
              </a:solidFill>
            </a:endParaRPr>
          </a:p>
        </p:txBody>
      </p:sp>
    </p:spTree>
    <p:extLst>
      <p:ext uri="{BB962C8B-B14F-4D97-AF65-F5344CB8AC3E}">
        <p14:creationId xmlns:p14="http://schemas.microsoft.com/office/powerpoint/2010/main" val="385023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8528"/>
            <a:ext cx="8596668" cy="755176"/>
          </a:xfrm>
        </p:spPr>
        <p:txBody>
          <a:bodyPr>
            <a:noAutofit/>
          </a:bodyPr>
          <a:lstStyle/>
          <a:p>
            <a:r>
              <a:rPr lang="en-US" sz="2800" b="1" dirty="0"/>
              <a:t>The challenges: </a:t>
            </a:r>
            <a:r>
              <a:rPr lang="en-US" sz="2800" dirty="0"/>
              <a:t/>
            </a:r>
            <a:br>
              <a:rPr lang="en-US" sz="2800" dirty="0"/>
            </a:br>
            <a:endParaRPr lang="en-US" sz="2800" dirty="0"/>
          </a:p>
        </p:txBody>
      </p:sp>
      <p:sp>
        <p:nvSpPr>
          <p:cNvPr id="3" name="Content Placeholder 2"/>
          <p:cNvSpPr>
            <a:spLocks noGrp="1"/>
          </p:cNvSpPr>
          <p:nvPr>
            <p:ph idx="1"/>
          </p:nvPr>
        </p:nvSpPr>
        <p:spPr>
          <a:xfrm>
            <a:off x="677334" y="1014176"/>
            <a:ext cx="8596668" cy="1428774"/>
          </a:xfrm>
        </p:spPr>
        <p:txBody>
          <a:bodyPr>
            <a:normAutofit/>
          </a:bodyPr>
          <a:lstStyle/>
          <a:p>
            <a:pPr marL="0" indent="0" algn="just">
              <a:buNone/>
            </a:pPr>
            <a:r>
              <a:rPr lang="en-US" sz="1600" dirty="0">
                <a:solidFill>
                  <a:schemeClr val="tx1"/>
                </a:solidFill>
              </a:rPr>
              <a:t>Saffa village has facing different challenges especially in lands control, and sometimes the access to their land due to its nearest to the settlements which threats some farmers to farm their land specially when its pastoral, moreover, which is new strategy by Israeli that when they saw the products of farmers become mature they release wild pigs to damage the land products.</a:t>
            </a:r>
          </a:p>
          <a:p>
            <a:endParaRPr lang="en-US" sz="1600" dirty="0"/>
          </a:p>
        </p:txBody>
      </p:sp>
      <p:sp>
        <p:nvSpPr>
          <p:cNvPr id="4" name="Title 1"/>
          <p:cNvSpPr txBox="1">
            <a:spLocks/>
          </p:cNvSpPr>
          <p:nvPr/>
        </p:nvSpPr>
        <p:spPr>
          <a:xfrm>
            <a:off x="677334" y="2401997"/>
            <a:ext cx="8596668" cy="7551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2800" b="1" dirty="0"/>
              <a:t>Overcoming the challenges: </a:t>
            </a:r>
            <a:endParaRPr lang="en-US" sz="2800" dirty="0"/>
          </a:p>
        </p:txBody>
      </p:sp>
      <p:sp>
        <p:nvSpPr>
          <p:cNvPr id="5" name="Content Placeholder 2"/>
          <p:cNvSpPr txBox="1">
            <a:spLocks/>
          </p:cNvSpPr>
          <p:nvPr/>
        </p:nvSpPr>
        <p:spPr>
          <a:xfrm>
            <a:off x="677334" y="2938807"/>
            <a:ext cx="8903394" cy="350293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buNone/>
            </a:pPr>
            <a:r>
              <a:rPr lang="en-US" sz="2100" dirty="0">
                <a:solidFill>
                  <a:schemeClr val="tx1"/>
                </a:solidFill>
              </a:rPr>
              <a:t>ACAD has overcoming the challenges through the cooperation with community and the farmers in S</a:t>
            </a:r>
            <a:r>
              <a:rPr lang="en-US" sz="2100" dirty="0" smtClean="0">
                <a:solidFill>
                  <a:schemeClr val="tx1"/>
                </a:solidFill>
              </a:rPr>
              <a:t>affa </a:t>
            </a:r>
            <a:r>
              <a:rPr lang="en-US" sz="2100" dirty="0">
                <a:solidFill>
                  <a:schemeClr val="tx1"/>
                </a:solidFill>
              </a:rPr>
              <a:t>village and each stakeholder in the village the like the women cooperative and the local council to unify the efforts, and that’s through placing and a strategic planning in saving the land from any confiscation by Israel, and that’s through cultivating the land with different kind of agricultural products and planting it with different kind of trees to find the vitality to evade and expected threats .Moreover , Using the rehabilitation and reclamation of land as their main tools, ACAD and the local community have managed to prevent land dispossession. Furthermore, ACAD has facilitated activities to strengthen the resilience of women and young farmers, helping them to execute agricultural cooperatives, which have strengthened their livelihoods and</a:t>
            </a:r>
          </a:p>
          <a:p>
            <a:pPr marL="0" indent="0" algn="just">
              <a:lnSpc>
                <a:spcPct val="120000"/>
              </a:lnSpc>
              <a:buNone/>
            </a:pPr>
            <a:r>
              <a:rPr lang="en-US" sz="2100" dirty="0">
                <a:solidFill>
                  <a:schemeClr val="tx1"/>
                </a:solidFill>
              </a:rPr>
              <a:t>Agribusiness capacities. Through the cooperatives, farmers have received technical and vocational training in adding value to their agricultural produce and are able to sell </a:t>
            </a:r>
            <a:r>
              <a:rPr lang="en-US" sz="2100" dirty="0" smtClean="0">
                <a:solidFill>
                  <a:schemeClr val="tx1"/>
                </a:solidFill>
              </a:rPr>
              <a:t>their products </a:t>
            </a:r>
            <a:r>
              <a:rPr lang="en-US" sz="2100" dirty="0">
                <a:solidFill>
                  <a:schemeClr val="tx1"/>
                </a:solidFill>
              </a:rPr>
              <a:t>at the local </a:t>
            </a:r>
            <a:r>
              <a:rPr lang="en-US" sz="2100" dirty="0" smtClean="0">
                <a:solidFill>
                  <a:schemeClr val="tx1"/>
                </a:solidFill>
              </a:rPr>
              <a:t>market</a:t>
            </a:r>
            <a:r>
              <a:rPr lang="en-US" dirty="0" smtClean="0">
                <a:solidFill>
                  <a:schemeClr val="tx1"/>
                </a:solidFill>
              </a:rPr>
              <a:t>.</a:t>
            </a:r>
            <a:endParaRPr lang="en-US" sz="2100" dirty="0">
              <a:solidFill>
                <a:schemeClr val="tx1"/>
              </a:solidFill>
            </a:endParaRPr>
          </a:p>
        </p:txBody>
      </p:sp>
    </p:spTree>
    <p:extLst>
      <p:ext uri="{BB962C8B-B14F-4D97-AF65-F5344CB8AC3E}">
        <p14:creationId xmlns:p14="http://schemas.microsoft.com/office/powerpoint/2010/main" val="392422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Moving towards People land Governance: </a:t>
            </a:r>
            <a:r>
              <a:rPr lang="en-US" dirty="0"/>
              <a:t/>
            </a:r>
            <a:br>
              <a:rPr lang="en-US" dirty="0"/>
            </a:br>
            <a:endParaRPr lang="en-US" dirty="0"/>
          </a:p>
        </p:txBody>
      </p:sp>
      <p:sp>
        <p:nvSpPr>
          <p:cNvPr id="3" name="Content Placeholder 2"/>
          <p:cNvSpPr>
            <a:spLocks noGrp="1"/>
          </p:cNvSpPr>
          <p:nvPr>
            <p:ph idx="1"/>
          </p:nvPr>
        </p:nvSpPr>
        <p:spPr>
          <a:xfrm>
            <a:off x="677334" y="1751156"/>
            <a:ext cx="8596668" cy="3880773"/>
          </a:xfrm>
        </p:spPr>
        <p:txBody>
          <a:bodyPr/>
          <a:lstStyle/>
          <a:p>
            <a:pPr marL="0" indent="0" algn="just">
              <a:lnSpc>
                <a:spcPct val="150000"/>
              </a:lnSpc>
              <a:buNone/>
            </a:pPr>
            <a:r>
              <a:rPr lang="en-US" dirty="0" smtClean="0">
                <a:solidFill>
                  <a:schemeClr val="tx1"/>
                </a:solidFill>
              </a:rPr>
              <a:t>In </a:t>
            </a:r>
            <a:r>
              <a:rPr lang="en-US" dirty="0">
                <a:solidFill>
                  <a:schemeClr val="tx1"/>
                </a:solidFill>
              </a:rPr>
              <a:t>order to save the land from any threats, or occupation actions, the villagers of S</a:t>
            </a:r>
            <a:r>
              <a:rPr lang="en-US" dirty="0" smtClean="0">
                <a:solidFill>
                  <a:schemeClr val="tx1"/>
                </a:solidFill>
              </a:rPr>
              <a:t>affa </a:t>
            </a:r>
            <a:r>
              <a:rPr lang="en-US" dirty="0">
                <a:solidFill>
                  <a:schemeClr val="tx1"/>
                </a:solidFill>
              </a:rPr>
              <a:t>village has encouraged their families and farmers to rehabilitate and to fence their lands to cultivate it with different kind of agricultural products after giving the farmers different of awareness campaign about the value of the land in addition  to the training session on the agribusiness project to improve the live hood of the community and  to stop the youth immigration from the village through finding job opportunity for them as a main core to prevent any land confiscation. </a:t>
            </a:r>
          </a:p>
          <a:p>
            <a:pPr algn="just">
              <a:lnSpc>
                <a:spcPct val="150000"/>
              </a:lnSpc>
            </a:pPr>
            <a:endParaRPr lang="en-US" dirty="0">
              <a:solidFill>
                <a:schemeClr val="tx1"/>
              </a:solidFill>
            </a:endParaRPr>
          </a:p>
        </p:txBody>
      </p:sp>
    </p:spTree>
    <p:extLst>
      <p:ext uri="{BB962C8B-B14F-4D97-AF65-F5344CB8AC3E}">
        <p14:creationId xmlns:p14="http://schemas.microsoft.com/office/powerpoint/2010/main" val="137994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9893"/>
          </a:xfrm>
        </p:spPr>
        <p:txBody>
          <a:bodyPr>
            <a:normAutofit fontScale="90000"/>
          </a:bodyPr>
          <a:lstStyle/>
          <a:p>
            <a:r>
              <a:rPr lang="en-US" b="1" dirty="0"/>
              <a:t>The good practice in simple steps: </a:t>
            </a:r>
            <a:r>
              <a:rPr lang="en-US" dirty="0"/>
              <a:t/>
            </a:r>
            <a:br>
              <a:rPr lang="en-US" dirty="0"/>
            </a:br>
            <a:endParaRPr lang="en-US" dirty="0"/>
          </a:p>
        </p:txBody>
      </p:sp>
      <p:sp>
        <p:nvSpPr>
          <p:cNvPr id="3" name="Content Placeholder 2"/>
          <p:cNvSpPr>
            <a:spLocks noGrp="1"/>
          </p:cNvSpPr>
          <p:nvPr>
            <p:ph idx="1"/>
          </p:nvPr>
        </p:nvSpPr>
        <p:spPr>
          <a:xfrm>
            <a:off x="477672" y="1282891"/>
            <a:ext cx="8796330" cy="5254388"/>
          </a:xfrm>
        </p:spPr>
        <p:txBody>
          <a:bodyPr>
            <a:normAutofit fontScale="92500" lnSpcReduction="10000"/>
          </a:bodyPr>
          <a:lstStyle/>
          <a:p>
            <a:pPr algn="just"/>
            <a:r>
              <a:rPr lang="en-US" b="1" dirty="0">
                <a:solidFill>
                  <a:schemeClr val="tx1"/>
                </a:solidFill>
              </a:rPr>
              <a:t>Conducting assessment </a:t>
            </a:r>
            <a:r>
              <a:rPr lang="en-US" b="1" dirty="0" smtClean="0">
                <a:solidFill>
                  <a:schemeClr val="tx1"/>
                </a:solidFill>
              </a:rPr>
              <a:t>“SOWT ANALYSIS”:</a:t>
            </a:r>
            <a:endParaRPr lang="en-US" b="1" dirty="0">
              <a:solidFill>
                <a:schemeClr val="tx1"/>
              </a:solidFill>
            </a:endParaRPr>
          </a:p>
          <a:p>
            <a:pPr marL="0" indent="0" algn="just">
              <a:buNone/>
            </a:pPr>
            <a:r>
              <a:rPr lang="en-US" dirty="0">
                <a:solidFill>
                  <a:schemeClr val="tx1"/>
                </a:solidFill>
              </a:rPr>
              <a:t>ACAD experts met all of the stakeholders in the village to diagnose and to see the scope of interest </a:t>
            </a:r>
            <a:r>
              <a:rPr lang="en-US" dirty="0" smtClean="0">
                <a:solidFill>
                  <a:schemeClr val="tx1"/>
                </a:solidFill>
              </a:rPr>
              <a:t>youth, capacities, environment, women, </a:t>
            </a:r>
            <a:r>
              <a:rPr lang="en-US" dirty="0">
                <a:solidFill>
                  <a:schemeClr val="tx1"/>
                </a:solidFill>
              </a:rPr>
              <a:t>natural of </a:t>
            </a:r>
            <a:r>
              <a:rPr lang="en-US" dirty="0" smtClean="0">
                <a:solidFill>
                  <a:schemeClr val="tx1"/>
                </a:solidFill>
              </a:rPr>
              <a:t>land, </a:t>
            </a:r>
            <a:r>
              <a:rPr lang="en-US" dirty="0">
                <a:solidFill>
                  <a:schemeClr val="tx1"/>
                </a:solidFill>
              </a:rPr>
              <a:t>settlement </a:t>
            </a:r>
            <a:r>
              <a:rPr lang="en-US" dirty="0" smtClean="0">
                <a:solidFill>
                  <a:schemeClr val="tx1"/>
                </a:solidFill>
              </a:rPr>
              <a:t>around, attacks, incomes, crops, </a:t>
            </a:r>
            <a:r>
              <a:rPr lang="en-US" dirty="0">
                <a:solidFill>
                  <a:schemeClr val="tx1"/>
                </a:solidFill>
              </a:rPr>
              <a:t>trainings </a:t>
            </a:r>
            <a:r>
              <a:rPr lang="en-US" dirty="0" smtClean="0">
                <a:solidFill>
                  <a:schemeClr val="tx1"/>
                </a:solidFill>
              </a:rPr>
              <a:t>needs, marketing, </a:t>
            </a:r>
            <a:r>
              <a:rPr lang="en-US" dirty="0">
                <a:solidFill>
                  <a:schemeClr val="tx1"/>
                </a:solidFill>
              </a:rPr>
              <a:t>land </a:t>
            </a:r>
            <a:r>
              <a:rPr lang="en-US" dirty="0" smtClean="0">
                <a:solidFill>
                  <a:schemeClr val="tx1"/>
                </a:solidFill>
              </a:rPr>
              <a:t>reclamations, rehabilitations, ministries related, organization, </a:t>
            </a:r>
            <a:r>
              <a:rPr lang="en-US" dirty="0">
                <a:solidFill>
                  <a:schemeClr val="tx1"/>
                </a:solidFill>
              </a:rPr>
              <a:t>by all of these actors ACAD finding the gaps that could fill it to be suitable for the </a:t>
            </a:r>
            <a:r>
              <a:rPr lang="en-US" dirty="0" smtClean="0">
                <a:solidFill>
                  <a:schemeClr val="tx1"/>
                </a:solidFill>
              </a:rPr>
              <a:t>villagers.</a:t>
            </a:r>
            <a:endParaRPr lang="en-US" dirty="0">
              <a:solidFill>
                <a:schemeClr val="tx1"/>
              </a:solidFill>
            </a:endParaRPr>
          </a:p>
          <a:p>
            <a:pPr algn="just"/>
            <a:r>
              <a:rPr lang="en-US" b="1" dirty="0">
                <a:solidFill>
                  <a:schemeClr val="tx1"/>
                </a:solidFill>
              </a:rPr>
              <a:t>Building up business </a:t>
            </a:r>
            <a:r>
              <a:rPr lang="en-US" b="1" dirty="0" smtClean="0">
                <a:solidFill>
                  <a:schemeClr val="tx1"/>
                </a:solidFill>
              </a:rPr>
              <a:t>plan:</a:t>
            </a:r>
            <a:endParaRPr lang="en-US" b="1" dirty="0">
              <a:solidFill>
                <a:schemeClr val="tx1"/>
              </a:solidFill>
            </a:endParaRPr>
          </a:p>
          <a:p>
            <a:pPr marL="0" indent="0" algn="just">
              <a:buNone/>
            </a:pPr>
            <a:r>
              <a:rPr lang="en-US" dirty="0">
                <a:solidFill>
                  <a:schemeClr val="tx1"/>
                </a:solidFill>
              </a:rPr>
              <a:t>In order to start in completing and to fill up the gap that we had diagnosed in assessment period, ACAD experts in programs department starts building up the business plan and action plans to go forwards the steps of working explaining the </a:t>
            </a:r>
            <a:r>
              <a:rPr lang="en-US" dirty="0" smtClean="0">
                <a:solidFill>
                  <a:schemeClr val="tx1"/>
                </a:solidFill>
              </a:rPr>
              <a:t>duties </a:t>
            </a:r>
            <a:r>
              <a:rPr lang="en-US" dirty="0">
                <a:solidFill>
                  <a:schemeClr val="tx1"/>
                </a:solidFill>
              </a:rPr>
              <a:t>and rights of the all participants, taking into consideration, the expected impediments that’s farmers faced during the work and allocated solutions in saving the lands by using the updated agricultural methods like the environmental agricultural </a:t>
            </a:r>
          </a:p>
          <a:p>
            <a:pPr algn="just"/>
            <a:r>
              <a:rPr lang="en-US" dirty="0">
                <a:solidFill>
                  <a:schemeClr val="tx1"/>
                </a:solidFill>
              </a:rPr>
              <a:t> </a:t>
            </a:r>
            <a:r>
              <a:rPr lang="en-US" b="1" dirty="0" smtClean="0">
                <a:solidFill>
                  <a:schemeClr val="tx1"/>
                </a:solidFill>
              </a:rPr>
              <a:t>Establishing </a:t>
            </a:r>
            <a:r>
              <a:rPr lang="en-US" b="1" dirty="0">
                <a:solidFill>
                  <a:schemeClr val="tx1"/>
                </a:solidFill>
              </a:rPr>
              <a:t>the cooperative. Umbrella of work and </a:t>
            </a:r>
            <a:r>
              <a:rPr lang="en-US" b="1" dirty="0" smtClean="0">
                <a:solidFill>
                  <a:schemeClr val="tx1"/>
                </a:solidFill>
              </a:rPr>
              <a:t>actions:</a:t>
            </a:r>
            <a:endParaRPr lang="en-US" b="1" dirty="0">
              <a:solidFill>
                <a:schemeClr val="tx1"/>
              </a:solidFill>
            </a:endParaRPr>
          </a:p>
          <a:p>
            <a:pPr marL="0" indent="0" algn="just">
              <a:buNone/>
            </a:pPr>
            <a:r>
              <a:rPr lang="en-US" dirty="0">
                <a:solidFill>
                  <a:schemeClr val="tx1"/>
                </a:solidFill>
              </a:rPr>
              <a:t> </a:t>
            </a:r>
            <a:r>
              <a:rPr lang="en-US" dirty="0" smtClean="0">
                <a:solidFill>
                  <a:schemeClr val="tx1"/>
                </a:solidFill>
              </a:rPr>
              <a:t>It’s </a:t>
            </a:r>
            <a:r>
              <a:rPr lang="en-US" dirty="0">
                <a:solidFill>
                  <a:schemeClr val="tx1"/>
                </a:solidFill>
              </a:rPr>
              <a:t>the way to organize the work between members and farmers within the village and the ways of identifying the relation with stallholders in the village aiming to identifying the united programs in keeping the land and supporting farmers technically and financially in implementing the agricultural programs.</a:t>
            </a:r>
          </a:p>
          <a:p>
            <a:pPr algn="just"/>
            <a:endParaRPr lang="en-US" dirty="0">
              <a:solidFill>
                <a:schemeClr val="tx1"/>
              </a:solidFill>
            </a:endParaRPr>
          </a:p>
        </p:txBody>
      </p:sp>
    </p:spTree>
    <p:extLst>
      <p:ext uri="{BB962C8B-B14F-4D97-AF65-F5344CB8AC3E}">
        <p14:creationId xmlns:p14="http://schemas.microsoft.com/office/powerpoint/2010/main" val="290989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925" y="645687"/>
            <a:ext cx="8596668" cy="5154612"/>
          </a:xfrm>
        </p:spPr>
        <p:txBody>
          <a:bodyPr>
            <a:normAutofit lnSpcReduction="10000"/>
          </a:bodyPr>
          <a:lstStyle/>
          <a:p>
            <a:pPr algn="just"/>
            <a:r>
              <a:rPr lang="en-US" b="1" dirty="0">
                <a:solidFill>
                  <a:schemeClr val="tx1"/>
                </a:solidFill>
              </a:rPr>
              <a:t>Using </a:t>
            </a:r>
            <a:r>
              <a:rPr lang="en-US" b="1" dirty="0" smtClean="0">
                <a:solidFill>
                  <a:schemeClr val="tx1"/>
                </a:solidFill>
              </a:rPr>
              <a:t>land:</a:t>
            </a:r>
            <a:endParaRPr lang="en-US" b="1" dirty="0">
              <a:solidFill>
                <a:schemeClr val="tx1"/>
              </a:solidFill>
            </a:endParaRPr>
          </a:p>
          <a:p>
            <a:pPr marL="0" indent="0" algn="just">
              <a:buNone/>
            </a:pPr>
            <a:r>
              <a:rPr lang="en-US" dirty="0">
                <a:solidFill>
                  <a:schemeClr val="tx1"/>
                </a:solidFill>
              </a:rPr>
              <a:t>ACAD worked with local communities to priorities the utilization of land. Through its utilization, communities are able to secure their </a:t>
            </a:r>
            <a:r>
              <a:rPr lang="en-US" dirty="0" smtClean="0">
                <a:solidFill>
                  <a:schemeClr val="tx1"/>
                </a:solidFill>
              </a:rPr>
              <a:t>livelihoods increase </a:t>
            </a:r>
            <a:r>
              <a:rPr lang="en-US" dirty="0">
                <a:solidFill>
                  <a:schemeClr val="tx1"/>
                </a:solidFill>
              </a:rPr>
              <a:t>their incomes, and ensure that their land is protected from confiscation by the Israeli government</a:t>
            </a:r>
            <a:r>
              <a:rPr lang="en-US" dirty="0" smtClean="0">
                <a:solidFill>
                  <a:schemeClr val="tx1"/>
                </a:solidFill>
              </a:rPr>
              <a:t>.</a:t>
            </a:r>
            <a:endParaRPr lang="en-US" dirty="0">
              <a:solidFill>
                <a:schemeClr val="tx1"/>
              </a:solidFill>
            </a:endParaRPr>
          </a:p>
          <a:p>
            <a:pPr algn="just"/>
            <a:r>
              <a:rPr lang="en-US" b="1" dirty="0">
                <a:solidFill>
                  <a:schemeClr val="tx1"/>
                </a:solidFill>
              </a:rPr>
              <a:t>Training </a:t>
            </a:r>
            <a:r>
              <a:rPr lang="en-US" b="1" dirty="0" smtClean="0">
                <a:solidFill>
                  <a:schemeClr val="tx1"/>
                </a:solidFill>
              </a:rPr>
              <a:t>skills:</a:t>
            </a:r>
            <a:endParaRPr lang="en-US" b="1" dirty="0">
              <a:solidFill>
                <a:schemeClr val="tx1"/>
              </a:solidFill>
            </a:endParaRPr>
          </a:p>
          <a:p>
            <a:pPr marL="0" indent="0" algn="just">
              <a:buNone/>
            </a:pPr>
            <a:r>
              <a:rPr lang="en-US" dirty="0">
                <a:solidFill>
                  <a:schemeClr val="tx1"/>
                </a:solidFill>
              </a:rPr>
              <a:t>Famers of the village were trained on adding value to their agricultural products, in cooperation with local council and the organizations of village.</a:t>
            </a:r>
          </a:p>
          <a:p>
            <a:pPr marL="0" indent="0" algn="just">
              <a:buNone/>
            </a:pPr>
            <a:r>
              <a:rPr lang="en-US" dirty="0">
                <a:solidFill>
                  <a:schemeClr val="tx1"/>
                </a:solidFill>
              </a:rPr>
              <a:t>These skills have drawn up all the economic techniques to develop their own agricultural activities , from these training – business plans preparing – saving and credit – cooperation principles – environmental agricultural – all if these training skills in order to reinforce the resilience of farmers in their lands  to protect it from any marginalization </a:t>
            </a:r>
            <a:r>
              <a:rPr lang="en-US" dirty="0" smtClean="0">
                <a:solidFill>
                  <a:schemeClr val="tx1"/>
                </a:solidFill>
              </a:rPr>
              <a:t>.</a:t>
            </a:r>
            <a:endParaRPr lang="en-US" dirty="0">
              <a:solidFill>
                <a:schemeClr val="tx1"/>
              </a:solidFill>
            </a:endParaRPr>
          </a:p>
          <a:p>
            <a:pPr algn="just"/>
            <a:r>
              <a:rPr lang="en-US" b="1" dirty="0" smtClean="0">
                <a:solidFill>
                  <a:schemeClr val="tx1"/>
                </a:solidFill>
              </a:rPr>
              <a:t>Marketing:</a:t>
            </a:r>
            <a:endParaRPr lang="en-US" b="1" dirty="0">
              <a:solidFill>
                <a:schemeClr val="tx1"/>
              </a:solidFill>
            </a:endParaRPr>
          </a:p>
          <a:p>
            <a:pPr marL="0" indent="0" algn="just">
              <a:buNone/>
            </a:pPr>
            <a:r>
              <a:rPr lang="en-US" dirty="0">
                <a:solidFill>
                  <a:schemeClr val="tx1"/>
                </a:solidFill>
              </a:rPr>
              <a:t>In order to sustain the process of the agricultural development as well as maintain the land from any threats, we are at   ACAD team had initiated and finding marketing channels to market the farmer products in the local market.</a:t>
            </a:r>
          </a:p>
          <a:p>
            <a:pPr algn="just"/>
            <a:endParaRPr lang="en-US" dirty="0">
              <a:solidFill>
                <a:schemeClr val="tx1"/>
              </a:solidFill>
            </a:endParaRPr>
          </a:p>
        </p:txBody>
      </p:sp>
    </p:spTree>
    <p:extLst>
      <p:ext uri="{BB962C8B-B14F-4D97-AF65-F5344CB8AC3E}">
        <p14:creationId xmlns:p14="http://schemas.microsoft.com/office/powerpoint/2010/main" val="415810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1528"/>
          </a:xfrm>
        </p:spPr>
        <p:txBody>
          <a:bodyPr>
            <a:normAutofit fontScale="90000"/>
          </a:bodyPr>
          <a:lstStyle/>
          <a:p>
            <a:r>
              <a:rPr lang="en-US" b="1" dirty="0"/>
              <a:t>Three factor of success and replicability </a:t>
            </a:r>
            <a:r>
              <a:rPr lang="en-US" dirty="0"/>
              <a:t/>
            </a:r>
            <a:br>
              <a:rPr lang="en-US" dirty="0"/>
            </a:br>
            <a:endParaRPr lang="en-US" dirty="0"/>
          </a:p>
        </p:txBody>
      </p:sp>
      <p:sp>
        <p:nvSpPr>
          <p:cNvPr id="3" name="Content Placeholder 2"/>
          <p:cNvSpPr>
            <a:spLocks noGrp="1"/>
          </p:cNvSpPr>
          <p:nvPr>
            <p:ph idx="1"/>
          </p:nvPr>
        </p:nvSpPr>
        <p:spPr>
          <a:xfrm>
            <a:off x="677334" y="1546440"/>
            <a:ext cx="8596668" cy="4431279"/>
          </a:xfrm>
        </p:spPr>
        <p:txBody>
          <a:bodyPr>
            <a:normAutofit/>
          </a:bodyPr>
          <a:lstStyle/>
          <a:p>
            <a:pPr lvl="0" algn="just"/>
            <a:r>
              <a:rPr lang="en-US" sz="2000" b="1" dirty="0" smtClean="0">
                <a:solidFill>
                  <a:schemeClr val="tx1"/>
                </a:solidFill>
              </a:rPr>
              <a:t>Cooperation</a:t>
            </a:r>
            <a:r>
              <a:rPr lang="en-US" sz="2000" b="1" dirty="0" smtClean="0"/>
              <a:t>: </a:t>
            </a:r>
            <a:endParaRPr lang="en-US" sz="2000" b="1" dirty="0"/>
          </a:p>
          <a:p>
            <a:pPr marL="0" indent="0" algn="just">
              <a:lnSpc>
                <a:spcPct val="150000"/>
              </a:lnSpc>
              <a:buNone/>
            </a:pPr>
            <a:r>
              <a:rPr lang="en-US" dirty="0">
                <a:solidFill>
                  <a:schemeClr val="tx1"/>
                </a:solidFill>
              </a:rPr>
              <a:t>During and after of our implementation of  the allocated and designed </a:t>
            </a:r>
            <a:r>
              <a:rPr lang="en-US" dirty="0" smtClean="0">
                <a:solidFill>
                  <a:schemeClr val="tx1"/>
                </a:solidFill>
              </a:rPr>
              <a:t>activities, </a:t>
            </a:r>
            <a:r>
              <a:rPr lang="en-US" dirty="0">
                <a:solidFill>
                  <a:schemeClr val="tx1"/>
                </a:solidFill>
              </a:rPr>
              <a:t>ACAD felt of optimistic feeling between the stakeholder in the village like cooperative </a:t>
            </a:r>
            <a:r>
              <a:rPr lang="en-US" dirty="0" smtClean="0">
                <a:solidFill>
                  <a:schemeClr val="tx1"/>
                </a:solidFill>
              </a:rPr>
              <a:t>members, residents, farmers and organization. This </a:t>
            </a:r>
            <a:r>
              <a:rPr lang="en-US" dirty="0">
                <a:solidFill>
                  <a:schemeClr val="tx1"/>
                </a:solidFill>
              </a:rPr>
              <a:t>feeling of diapason has reflect as positive action and impact in the core implementation in the land investment by using agricultural techniques .</a:t>
            </a:r>
          </a:p>
          <a:p>
            <a:pPr marL="0" indent="0" algn="just">
              <a:lnSpc>
                <a:spcPct val="150000"/>
              </a:lnSpc>
              <a:buNone/>
            </a:pPr>
            <a:r>
              <a:rPr lang="en-US" dirty="0">
                <a:solidFill>
                  <a:schemeClr val="tx1"/>
                </a:solidFill>
              </a:rPr>
              <a:t>ACAD conducted scientific workshops and trainings for local people in </a:t>
            </a:r>
            <a:r>
              <a:rPr lang="en-US" dirty="0" smtClean="0">
                <a:solidFill>
                  <a:schemeClr val="tx1"/>
                </a:solidFill>
              </a:rPr>
              <a:t>order </a:t>
            </a:r>
            <a:r>
              <a:rPr lang="en-US" dirty="0">
                <a:solidFill>
                  <a:schemeClr val="tx1"/>
                </a:solidFill>
              </a:rPr>
              <a:t>to enhance their understanding of the purpose of land </a:t>
            </a:r>
            <a:r>
              <a:rPr lang="en-US" dirty="0" smtClean="0">
                <a:solidFill>
                  <a:schemeClr val="tx1"/>
                </a:solidFill>
              </a:rPr>
              <a:t>rehabilitation when </a:t>
            </a:r>
            <a:r>
              <a:rPr lang="en-US" dirty="0">
                <a:solidFill>
                  <a:schemeClr val="tx1"/>
                </a:solidFill>
              </a:rPr>
              <a:t>communities understand the end goal of their </a:t>
            </a:r>
            <a:r>
              <a:rPr lang="en-US" dirty="0" smtClean="0">
                <a:solidFill>
                  <a:schemeClr val="tx1"/>
                </a:solidFill>
              </a:rPr>
              <a:t>efforts</a:t>
            </a:r>
            <a:r>
              <a:rPr lang="en-US" dirty="0">
                <a:solidFill>
                  <a:schemeClr val="tx1"/>
                </a:solidFill>
              </a:rPr>
              <a:t> t</a:t>
            </a:r>
            <a:r>
              <a:rPr lang="en-US" dirty="0" smtClean="0">
                <a:solidFill>
                  <a:schemeClr val="tx1"/>
                </a:solidFill>
              </a:rPr>
              <a:t>hey </a:t>
            </a:r>
            <a:r>
              <a:rPr lang="en-US" dirty="0">
                <a:solidFill>
                  <a:schemeClr val="tx1"/>
                </a:solidFill>
              </a:rPr>
              <a:t>can own the process and contribute to the protection of their land rights.</a:t>
            </a:r>
          </a:p>
          <a:p>
            <a:pPr algn="just"/>
            <a:endParaRPr lang="en-US" dirty="0"/>
          </a:p>
        </p:txBody>
      </p:sp>
    </p:spTree>
    <p:extLst>
      <p:ext uri="{BB962C8B-B14F-4D97-AF65-F5344CB8AC3E}">
        <p14:creationId xmlns:p14="http://schemas.microsoft.com/office/powerpoint/2010/main" val="135214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982" y="331790"/>
            <a:ext cx="8596668" cy="2834492"/>
          </a:xfrm>
        </p:spPr>
        <p:txBody>
          <a:bodyPr/>
          <a:lstStyle/>
          <a:p>
            <a:pPr algn="just"/>
            <a:r>
              <a:rPr lang="en-US" b="1" dirty="0">
                <a:solidFill>
                  <a:schemeClr val="tx1"/>
                </a:solidFill>
              </a:rPr>
              <a:t>Addressing urgent </a:t>
            </a:r>
            <a:r>
              <a:rPr lang="en-US" b="1" dirty="0" smtClean="0">
                <a:solidFill>
                  <a:schemeClr val="tx1"/>
                </a:solidFill>
              </a:rPr>
              <a:t>needs:</a:t>
            </a:r>
            <a:endParaRPr lang="en-US" b="1" dirty="0">
              <a:solidFill>
                <a:schemeClr val="tx1"/>
              </a:solidFill>
            </a:endParaRPr>
          </a:p>
          <a:p>
            <a:pPr marL="0" indent="0" algn="just">
              <a:buNone/>
            </a:pPr>
            <a:r>
              <a:rPr lang="en-US" dirty="0" smtClean="0">
                <a:solidFill>
                  <a:schemeClr val="tx1"/>
                </a:solidFill>
              </a:rPr>
              <a:t>After </a:t>
            </a:r>
            <a:r>
              <a:rPr lang="en-US" dirty="0">
                <a:solidFill>
                  <a:schemeClr val="tx1"/>
                </a:solidFill>
              </a:rPr>
              <a:t>urgent assessment by ACAD on the urgent needs for S</a:t>
            </a:r>
            <a:r>
              <a:rPr lang="en-US" dirty="0" smtClean="0">
                <a:solidFill>
                  <a:schemeClr val="tx1"/>
                </a:solidFill>
              </a:rPr>
              <a:t>affa </a:t>
            </a:r>
            <a:r>
              <a:rPr lang="en-US" dirty="0">
                <a:solidFill>
                  <a:schemeClr val="tx1"/>
                </a:solidFill>
              </a:rPr>
              <a:t>village, </a:t>
            </a:r>
            <a:r>
              <a:rPr lang="en-US" dirty="0" smtClean="0">
                <a:solidFill>
                  <a:schemeClr val="tx1"/>
                </a:solidFill>
              </a:rPr>
              <a:t>ACAD finds two </a:t>
            </a:r>
            <a:r>
              <a:rPr lang="en-US" dirty="0">
                <a:solidFill>
                  <a:schemeClr val="tx1"/>
                </a:solidFill>
              </a:rPr>
              <a:t>scenarios in order to keep on land own </a:t>
            </a:r>
            <a:r>
              <a:rPr lang="en-US" dirty="0" smtClean="0">
                <a:solidFill>
                  <a:schemeClr val="tx1"/>
                </a:solidFill>
              </a:rPr>
              <a:t>right:</a:t>
            </a:r>
          </a:p>
          <a:p>
            <a:pPr marL="0" indent="0" algn="just">
              <a:buNone/>
            </a:pPr>
            <a:r>
              <a:rPr lang="en-US" dirty="0" smtClean="0">
                <a:solidFill>
                  <a:schemeClr val="tx1"/>
                </a:solidFill>
              </a:rPr>
              <a:t>The </a:t>
            </a:r>
            <a:r>
              <a:rPr lang="en-US" dirty="0">
                <a:solidFill>
                  <a:schemeClr val="tx1"/>
                </a:solidFill>
              </a:rPr>
              <a:t>first scenario is to complete the capacity building of all farmers in S</a:t>
            </a:r>
            <a:r>
              <a:rPr lang="en-US" dirty="0" smtClean="0">
                <a:solidFill>
                  <a:schemeClr val="tx1"/>
                </a:solidFill>
              </a:rPr>
              <a:t>affa </a:t>
            </a:r>
            <a:r>
              <a:rPr lang="en-US" dirty="0">
                <a:solidFill>
                  <a:schemeClr val="tx1"/>
                </a:solidFill>
              </a:rPr>
              <a:t>village under the umbrella of cooperative (like addressing different training related</a:t>
            </a:r>
            <a:r>
              <a:rPr lang="en-US" dirty="0" smtClean="0">
                <a:solidFill>
                  <a:schemeClr val="tx1"/>
                </a:solidFill>
              </a:rPr>
              <a:t>).</a:t>
            </a:r>
          </a:p>
          <a:p>
            <a:pPr marL="0" indent="0" algn="just">
              <a:buNone/>
            </a:pPr>
            <a:r>
              <a:rPr lang="en-US" dirty="0" smtClean="0">
                <a:solidFill>
                  <a:schemeClr val="tx1"/>
                </a:solidFill>
              </a:rPr>
              <a:t> The </a:t>
            </a:r>
            <a:r>
              <a:rPr lang="en-US" dirty="0">
                <a:solidFill>
                  <a:schemeClr val="tx1"/>
                </a:solidFill>
              </a:rPr>
              <a:t>second scenario is to cultivate these lands after rehabilitate it by the using the methods and the capacities of farmers.</a:t>
            </a:r>
          </a:p>
          <a:p>
            <a:endParaRPr lang="en-US" dirty="0">
              <a:solidFill>
                <a:schemeClr val="tx1"/>
              </a:solidFill>
            </a:endParaRPr>
          </a:p>
        </p:txBody>
      </p:sp>
      <p:sp>
        <p:nvSpPr>
          <p:cNvPr id="5" name="Content Placeholder 2"/>
          <p:cNvSpPr txBox="1">
            <a:spLocks/>
          </p:cNvSpPr>
          <p:nvPr/>
        </p:nvSpPr>
        <p:spPr>
          <a:xfrm>
            <a:off x="690982" y="3166282"/>
            <a:ext cx="8596668" cy="19925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gn="just"/>
            <a:r>
              <a:rPr lang="en-US" b="1" dirty="0">
                <a:solidFill>
                  <a:schemeClr val="tx1"/>
                </a:solidFill>
              </a:rPr>
              <a:t>Joint efforts by state and non-state actors: </a:t>
            </a:r>
          </a:p>
          <a:p>
            <a:pPr marL="0" indent="0" algn="just">
              <a:buNone/>
            </a:pPr>
            <a:r>
              <a:rPr lang="en-US" dirty="0">
                <a:solidFill>
                  <a:schemeClr val="tx1"/>
                </a:solidFill>
              </a:rPr>
              <a:t>The Palestinian government and non-state actors worked together to protect the</a:t>
            </a:r>
          </a:p>
          <a:p>
            <a:pPr marL="0" indent="0" algn="just">
              <a:buNone/>
            </a:pPr>
            <a:r>
              <a:rPr lang="en-US" dirty="0">
                <a:solidFill>
                  <a:schemeClr val="tx1"/>
                </a:solidFill>
              </a:rPr>
              <a:t>Land rights of their people. They have undertaken regular </a:t>
            </a:r>
            <a:r>
              <a:rPr lang="en-US" dirty="0" smtClean="0">
                <a:solidFill>
                  <a:schemeClr val="tx1"/>
                </a:solidFill>
              </a:rPr>
              <a:t>field visits </a:t>
            </a:r>
            <a:r>
              <a:rPr lang="en-US" dirty="0">
                <a:solidFill>
                  <a:schemeClr val="tx1"/>
                </a:solidFill>
              </a:rPr>
              <a:t>to S</a:t>
            </a:r>
            <a:r>
              <a:rPr lang="en-US" dirty="0" smtClean="0">
                <a:solidFill>
                  <a:schemeClr val="tx1"/>
                </a:solidFill>
              </a:rPr>
              <a:t>affa </a:t>
            </a:r>
            <a:r>
              <a:rPr lang="en-US" dirty="0">
                <a:solidFill>
                  <a:schemeClr val="tx1"/>
                </a:solidFill>
              </a:rPr>
              <a:t>village, and have used social and formal media, to</a:t>
            </a:r>
          </a:p>
          <a:p>
            <a:pPr marL="0" indent="0" algn="just">
              <a:buNone/>
            </a:pPr>
            <a:r>
              <a:rPr lang="en-US" dirty="0">
                <a:solidFill>
                  <a:schemeClr val="tx1"/>
                </a:solidFill>
              </a:rPr>
              <a:t>address the plight of local communities.</a:t>
            </a:r>
          </a:p>
          <a:p>
            <a:pPr algn="just"/>
            <a:endParaRPr lang="en-US" dirty="0">
              <a:solidFill>
                <a:schemeClr val="tx1"/>
              </a:solidFill>
            </a:endParaRPr>
          </a:p>
        </p:txBody>
      </p:sp>
      <p:sp>
        <p:nvSpPr>
          <p:cNvPr id="6" name="Content Placeholder 2"/>
          <p:cNvSpPr txBox="1">
            <a:spLocks/>
          </p:cNvSpPr>
          <p:nvPr/>
        </p:nvSpPr>
        <p:spPr>
          <a:xfrm>
            <a:off x="690982" y="5465930"/>
            <a:ext cx="8596668" cy="19925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b="1" dirty="0" smtClean="0">
                <a:solidFill>
                  <a:schemeClr val="tx1"/>
                </a:solidFill>
              </a:rPr>
              <a:t>Note:</a:t>
            </a:r>
          </a:p>
          <a:p>
            <a:pPr marL="0" indent="0">
              <a:buNone/>
            </a:pPr>
            <a:r>
              <a:rPr lang="en-US" sz="2400" b="1" dirty="0" smtClean="0">
                <a:solidFill>
                  <a:schemeClr val="tx1"/>
                </a:solidFill>
              </a:rPr>
              <a:t>This </a:t>
            </a:r>
            <a:r>
              <a:rPr lang="en-US" sz="2400" b="1" dirty="0">
                <a:solidFill>
                  <a:schemeClr val="tx1"/>
                </a:solidFill>
              </a:rPr>
              <a:t>program is funded by </a:t>
            </a:r>
            <a:r>
              <a:rPr lang="en-US" sz="2400" b="1" dirty="0" err="1">
                <a:solidFill>
                  <a:schemeClr val="tx1"/>
                </a:solidFill>
              </a:rPr>
              <a:t>C</a:t>
            </a:r>
            <a:r>
              <a:rPr lang="en-US" sz="2400" b="1" dirty="0" err="1" smtClean="0">
                <a:solidFill>
                  <a:schemeClr val="tx1"/>
                </a:solidFill>
              </a:rPr>
              <a:t>ergy</a:t>
            </a:r>
            <a:r>
              <a:rPr lang="en-US" sz="2400" b="1" dirty="0" smtClean="0">
                <a:solidFill>
                  <a:schemeClr val="tx1"/>
                </a:solidFill>
              </a:rPr>
              <a:t> </a:t>
            </a:r>
            <a:r>
              <a:rPr lang="en-US" sz="2400" b="1" dirty="0">
                <a:solidFill>
                  <a:schemeClr val="tx1"/>
                </a:solidFill>
              </a:rPr>
              <a:t>M</a:t>
            </a:r>
            <a:r>
              <a:rPr lang="en-US" sz="2400" b="1" dirty="0" smtClean="0">
                <a:solidFill>
                  <a:schemeClr val="tx1"/>
                </a:solidFill>
              </a:rPr>
              <a:t>unicipality </a:t>
            </a:r>
            <a:r>
              <a:rPr lang="en-US" sz="2400" b="1" dirty="0">
                <a:solidFill>
                  <a:schemeClr val="tx1"/>
                </a:solidFill>
              </a:rPr>
              <a:t>in </a:t>
            </a:r>
            <a:r>
              <a:rPr lang="en-US" sz="2400" b="1" dirty="0" smtClean="0">
                <a:solidFill>
                  <a:schemeClr val="tx1"/>
                </a:solidFill>
              </a:rPr>
              <a:t>France. </a:t>
            </a:r>
            <a:endParaRPr lang="en-US" sz="2400" b="1" dirty="0">
              <a:solidFill>
                <a:schemeClr val="tx1"/>
              </a:solidFill>
            </a:endParaRPr>
          </a:p>
          <a:p>
            <a:pPr algn="just"/>
            <a:endParaRPr lang="en-US" b="1" dirty="0">
              <a:solidFill>
                <a:schemeClr val="tx1"/>
              </a:solidFill>
            </a:endParaRPr>
          </a:p>
        </p:txBody>
      </p:sp>
    </p:spTree>
    <p:extLst>
      <p:ext uri="{BB962C8B-B14F-4D97-AF65-F5344CB8AC3E}">
        <p14:creationId xmlns:p14="http://schemas.microsoft.com/office/powerpoint/2010/main" val="386416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261</TotalTime>
  <Words>1262</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Trebuchet MS</vt:lpstr>
      <vt:lpstr>Wingdings</vt:lpstr>
      <vt:lpstr>Wingdings 3</vt:lpstr>
      <vt:lpstr>Facet</vt:lpstr>
      <vt:lpstr>Economic empowerment to enhance resilience to the land in Saffa village  2018</vt:lpstr>
      <vt:lpstr>Abstract:  </vt:lpstr>
      <vt:lpstr>Background: </vt:lpstr>
      <vt:lpstr>The challenges:  </vt:lpstr>
      <vt:lpstr>Moving towards People land Governance:  </vt:lpstr>
      <vt:lpstr>The good practice in simple steps:  </vt:lpstr>
      <vt:lpstr>PowerPoint Presentation</vt:lpstr>
      <vt:lpstr>Three factor of success and replicability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Rola Awayes</dc:creator>
  <cp:lastModifiedBy>User</cp:lastModifiedBy>
  <cp:revision>29</cp:revision>
  <dcterms:created xsi:type="dcterms:W3CDTF">2016-12-05T21:29:16Z</dcterms:created>
  <dcterms:modified xsi:type="dcterms:W3CDTF">2018-09-09T05:58:05Z</dcterms:modified>
</cp:coreProperties>
</file>