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4400213" cy="21599525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18" d="100"/>
          <a:sy n="18" d="100"/>
        </p:scale>
        <p:origin x="175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016" y="3534924"/>
            <a:ext cx="12240181" cy="7519835"/>
          </a:xfrm>
        </p:spPr>
        <p:txBody>
          <a:bodyPr anchor="b"/>
          <a:lstStyle>
            <a:lvl1pPr algn="ctr">
              <a:defRPr sz="944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027" y="11344752"/>
            <a:ext cx="10800160" cy="5214884"/>
          </a:xfrm>
        </p:spPr>
        <p:txBody>
          <a:bodyPr/>
          <a:lstStyle>
            <a:lvl1pPr marL="0" indent="0" algn="ctr">
              <a:buNone/>
              <a:defRPr sz="3780"/>
            </a:lvl1pPr>
            <a:lvl2pPr marL="719999" indent="0" algn="ctr">
              <a:buNone/>
              <a:defRPr sz="3150"/>
            </a:lvl2pPr>
            <a:lvl3pPr marL="1439997" indent="0" algn="ctr">
              <a:buNone/>
              <a:defRPr sz="2835"/>
            </a:lvl3pPr>
            <a:lvl4pPr marL="2159996" indent="0" algn="ctr">
              <a:buNone/>
              <a:defRPr sz="2520"/>
            </a:lvl4pPr>
            <a:lvl5pPr marL="2879994" indent="0" algn="ctr">
              <a:buNone/>
              <a:defRPr sz="2520"/>
            </a:lvl5pPr>
            <a:lvl6pPr marL="3599993" indent="0" algn="ctr">
              <a:buNone/>
              <a:defRPr sz="2520"/>
            </a:lvl6pPr>
            <a:lvl7pPr marL="4319991" indent="0" algn="ctr">
              <a:buNone/>
              <a:defRPr sz="2520"/>
            </a:lvl7pPr>
            <a:lvl8pPr marL="5039990" indent="0" algn="ctr">
              <a:buNone/>
              <a:defRPr sz="2520"/>
            </a:lvl8pPr>
            <a:lvl9pPr marL="5759988" indent="0" algn="ctr">
              <a:buNone/>
              <a:defRPr sz="252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90CA-B698-4FF0-BF95-569866E3B142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FB8C-4F07-4F75-9C71-6D640A2794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8803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90CA-B698-4FF0-BF95-569866E3B142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FB8C-4F07-4F75-9C71-6D640A2794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6611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05153" y="1149975"/>
            <a:ext cx="3105046" cy="1830459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015" y="1149975"/>
            <a:ext cx="9135135" cy="1830459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90CA-B698-4FF0-BF95-569866E3B142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FB8C-4F07-4F75-9C71-6D640A2794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383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90CA-B698-4FF0-BF95-569866E3B142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FB8C-4F07-4F75-9C71-6D640A2794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9754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15" y="5384888"/>
            <a:ext cx="12420184" cy="8984801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515" y="14454688"/>
            <a:ext cx="12420184" cy="4724895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/>
                </a:solidFill>
              </a:defRPr>
            </a:lvl1pPr>
            <a:lvl2pPr marL="719999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2pPr>
            <a:lvl3pPr marL="1439997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3pPr>
            <a:lvl4pPr marL="2159996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4pPr>
            <a:lvl5pPr marL="2879994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5pPr>
            <a:lvl6pPr marL="3599993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6pPr>
            <a:lvl7pPr marL="4319991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7pPr>
            <a:lvl8pPr marL="503999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8pPr>
            <a:lvl9pPr marL="575998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90CA-B698-4FF0-BF95-569866E3B142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FB8C-4F07-4F75-9C71-6D640A2794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485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014" y="5749874"/>
            <a:ext cx="6120091" cy="137047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0108" y="5749874"/>
            <a:ext cx="6120091" cy="137047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90CA-B698-4FF0-BF95-569866E3B142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FB8C-4F07-4F75-9C71-6D640A2794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8362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149979"/>
            <a:ext cx="12420184" cy="417491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892" y="5294885"/>
            <a:ext cx="6091964" cy="2594941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1892" y="7889827"/>
            <a:ext cx="6091964" cy="1160474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90109" y="5294885"/>
            <a:ext cx="6121966" cy="2594941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90109" y="7889827"/>
            <a:ext cx="6121966" cy="1160474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90CA-B698-4FF0-BF95-569866E3B142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FB8C-4F07-4F75-9C71-6D640A2794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5762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90CA-B698-4FF0-BF95-569866E3B142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FB8C-4F07-4F75-9C71-6D640A2794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6015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90CA-B698-4FF0-BF95-569866E3B142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FB8C-4F07-4F75-9C71-6D640A2794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2242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439968"/>
            <a:ext cx="4644444" cy="5039889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966" y="3109937"/>
            <a:ext cx="7290108" cy="15349662"/>
          </a:xfrm>
        </p:spPr>
        <p:txBody>
          <a:bodyPr/>
          <a:lstStyle>
            <a:lvl1pPr>
              <a:defRPr sz="5039"/>
            </a:lvl1pPr>
            <a:lvl2pPr>
              <a:defRPr sz="4409"/>
            </a:lvl2pPr>
            <a:lvl3pPr>
              <a:defRPr sz="3780"/>
            </a:lvl3pPr>
            <a:lvl4pPr>
              <a:defRPr sz="3150"/>
            </a:lvl4pPr>
            <a:lvl5pPr>
              <a:defRPr sz="3150"/>
            </a:lvl5pPr>
            <a:lvl6pPr>
              <a:defRPr sz="3150"/>
            </a:lvl6pPr>
            <a:lvl7pPr>
              <a:defRPr sz="3150"/>
            </a:lvl7pPr>
            <a:lvl8pPr>
              <a:defRPr sz="3150"/>
            </a:lvl8pPr>
            <a:lvl9pPr>
              <a:defRPr sz="315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6479857"/>
            <a:ext cx="4644444" cy="12004738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90CA-B698-4FF0-BF95-569866E3B142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FB8C-4F07-4F75-9C71-6D640A2794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807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439968"/>
            <a:ext cx="4644444" cy="5039889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21966" y="3109937"/>
            <a:ext cx="7290108" cy="15349662"/>
          </a:xfrm>
        </p:spPr>
        <p:txBody>
          <a:bodyPr anchor="t"/>
          <a:lstStyle>
            <a:lvl1pPr marL="0" indent="0">
              <a:buNone/>
              <a:defRPr sz="5039"/>
            </a:lvl1pPr>
            <a:lvl2pPr marL="719999" indent="0">
              <a:buNone/>
              <a:defRPr sz="4409"/>
            </a:lvl2pPr>
            <a:lvl3pPr marL="1439997" indent="0">
              <a:buNone/>
              <a:defRPr sz="3780"/>
            </a:lvl3pPr>
            <a:lvl4pPr marL="2159996" indent="0">
              <a:buNone/>
              <a:defRPr sz="3150"/>
            </a:lvl4pPr>
            <a:lvl5pPr marL="2879994" indent="0">
              <a:buNone/>
              <a:defRPr sz="3150"/>
            </a:lvl5pPr>
            <a:lvl6pPr marL="3599993" indent="0">
              <a:buNone/>
              <a:defRPr sz="3150"/>
            </a:lvl6pPr>
            <a:lvl7pPr marL="4319991" indent="0">
              <a:buNone/>
              <a:defRPr sz="3150"/>
            </a:lvl7pPr>
            <a:lvl8pPr marL="5039990" indent="0">
              <a:buNone/>
              <a:defRPr sz="3150"/>
            </a:lvl8pPr>
            <a:lvl9pPr marL="5759988" indent="0">
              <a:buNone/>
              <a:defRPr sz="315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6479857"/>
            <a:ext cx="4644444" cy="12004738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90CA-B698-4FF0-BF95-569866E3B142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FB8C-4F07-4F75-9C71-6D640A2794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294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015" y="1149979"/>
            <a:ext cx="12420184" cy="4174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015" y="5749874"/>
            <a:ext cx="12420184" cy="13704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015" y="20019564"/>
            <a:ext cx="3240048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290CA-B698-4FF0-BF95-569866E3B142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70071" y="20019564"/>
            <a:ext cx="4860072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0150" y="20019564"/>
            <a:ext cx="3240048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0FB8C-4F07-4F75-9C71-6D640A2794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1669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39997" rtl="0" eaLnBrk="1" latinLnBrk="0" hangingPunct="1">
        <a:lnSpc>
          <a:spcPct val="90000"/>
        </a:lnSpc>
        <a:spcBef>
          <a:spcPct val="0"/>
        </a:spcBef>
        <a:buNone/>
        <a:defRPr sz="69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999" indent="-359999" algn="l" defTabSz="143999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799996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19995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3239994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959992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679991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399989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611998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19999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39997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59996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79994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599993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19991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3999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59988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1.jpg"/><Relationship Id="rId7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97E1451B-BF6C-4D5E-A564-A7240C2871DE}"/>
              </a:ext>
            </a:extLst>
          </p:cNvPr>
          <p:cNvSpPr txBox="1">
            <a:spLocks/>
          </p:cNvSpPr>
          <p:nvPr/>
        </p:nvSpPr>
        <p:spPr>
          <a:xfrm>
            <a:off x="5013527" y="1856987"/>
            <a:ext cx="5357884" cy="788148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1439997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9999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39997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8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59996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9994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99993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19991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039990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59988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Agdal c’est Quoi ?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30D83730-ED87-4F85-9328-913F37ADD04E}"/>
              </a:ext>
            </a:extLst>
          </p:cNvPr>
          <p:cNvSpPr txBox="1">
            <a:spLocks/>
          </p:cNvSpPr>
          <p:nvPr/>
        </p:nvSpPr>
        <p:spPr>
          <a:xfrm>
            <a:off x="294447" y="5966726"/>
            <a:ext cx="5357884" cy="119205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1439997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9999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39997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8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59996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9994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99993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19991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039990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59988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Agdal c’est  sécurité de la communauté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9A8FEF60-62EC-48D1-8616-A435C8ECD39B}"/>
              </a:ext>
            </a:extLst>
          </p:cNvPr>
          <p:cNvSpPr txBox="1">
            <a:spLocks/>
          </p:cNvSpPr>
          <p:nvPr/>
        </p:nvSpPr>
        <p:spPr>
          <a:xfrm>
            <a:off x="275470" y="9826606"/>
            <a:ext cx="5357884" cy="788147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1439997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9999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39997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8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59996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9994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99993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19991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039990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59988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Agdal c’est la durabilité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D0B7C5CC-90C3-4A76-AC6A-0F72DEE2D6C4}"/>
              </a:ext>
            </a:extLst>
          </p:cNvPr>
          <p:cNvSpPr txBox="1">
            <a:spLocks/>
          </p:cNvSpPr>
          <p:nvPr/>
        </p:nvSpPr>
        <p:spPr>
          <a:xfrm>
            <a:off x="82885" y="13892251"/>
            <a:ext cx="5357884" cy="1348777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1439997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9999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39997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8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59996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9994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99993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19991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039990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59988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Agdal pourrait être Universel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F243ADC7-BA9C-4800-B07E-90CF73FC55F3}"/>
              </a:ext>
            </a:extLst>
          </p:cNvPr>
          <p:cNvSpPr txBox="1">
            <a:spLocks/>
          </p:cNvSpPr>
          <p:nvPr/>
        </p:nvSpPr>
        <p:spPr>
          <a:xfrm>
            <a:off x="275470" y="15631627"/>
            <a:ext cx="5357884" cy="1348777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1439997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9999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39997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8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59996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9994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99993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19991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039990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59988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Agdal est menacé de disparition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1B46D92-1979-44E6-A145-728F9B6A63AF}"/>
              </a:ext>
            </a:extLst>
          </p:cNvPr>
          <p:cNvSpPr/>
          <p:nvPr/>
        </p:nvSpPr>
        <p:spPr>
          <a:xfrm>
            <a:off x="1090684" y="2675887"/>
            <a:ext cx="11669486" cy="584775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lvl="2">
              <a:buFont typeface="Wingdings" panose="05000000000000000000" pitchFamily="2" charset="2"/>
              <a:buChar char="ü"/>
            </a:pPr>
            <a:r>
              <a:rPr lang="fr-FR" sz="3200" dirty="0"/>
              <a:t>Agdal c’est la mise en défens saisonnière des </a:t>
            </a:r>
            <a:r>
              <a:rPr lang="fr-FR" sz="3200" dirty="0" err="1"/>
              <a:t>paturages</a:t>
            </a:r>
            <a:endParaRPr lang="fr-FR" sz="3200" dirty="0"/>
          </a:p>
        </p:txBody>
      </p:sp>
      <p:sp>
        <p:nvSpPr>
          <p:cNvPr id="10" name="object 9">
            <a:extLst>
              <a:ext uri="{FF2B5EF4-FFF2-40B4-BE49-F238E27FC236}">
                <a16:creationId xmlns:a16="http://schemas.microsoft.com/office/drawing/2014/main" id="{26AC61DC-324C-4A76-A753-81BC45D5D160}"/>
              </a:ext>
            </a:extLst>
          </p:cNvPr>
          <p:cNvSpPr/>
          <p:nvPr/>
        </p:nvSpPr>
        <p:spPr>
          <a:xfrm>
            <a:off x="696365" y="3610379"/>
            <a:ext cx="4744404" cy="1989797"/>
          </a:xfrm>
          <a:prstGeom prst="rect">
            <a:avLst/>
          </a:prstGeom>
          <a:blipFill>
            <a:blip r:embed="rId2" cstate="print"/>
            <a:srcRect/>
            <a:stretch>
              <a:fillRect b="-43112"/>
            </a:stretch>
          </a:blipFill>
          <a:ln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 lang="fr-FR"/>
          </a:p>
        </p:txBody>
      </p:sp>
      <p:pic>
        <p:nvPicPr>
          <p:cNvPr id="11" name="Image 10" descr="Agdal pastoral de TaÃ®nant dans le Haut Atlas marocain">
            <a:extLst>
              <a:ext uri="{FF2B5EF4-FFF2-40B4-BE49-F238E27FC236}">
                <a16:creationId xmlns:a16="http://schemas.microsoft.com/office/drawing/2014/main" id="{FB2DF301-4774-491A-9646-837E8E30B4A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164" y="3454474"/>
            <a:ext cx="4325007" cy="2073404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</p:pic>
      <p:pic>
        <p:nvPicPr>
          <p:cNvPr id="12" name="Picture 4" descr="VallÃ©e des AÃ¯t Bouguemez dans le Haut Atlas central marocain">
            <a:extLst>
              <a:ext uri="{FF2B5EF4-FFF2-40B4-BE49-F238E27FC236}">
                <a16:creationId xmlns:a16="http://schemas.microsoft.com/office/drawing/2014/main" id="{21A91905-B2BB-4C52-BD56-FB8D2AF36E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09" y="7296962"/>
            <a:ext cx="4852220" cy="2189412"/>
          </a:xfrm>
          <a:prstGeom prst="rect">
            <a:avLst/>
          </a:prstGeom>
          <a:noFill/>
          <a:ln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64A28931-27CC-4838-A20C-A1617892F2B4}"/>
              </a:ext>
            </a:extLst>
          </p:cNvPr>
          <p:cNvSpPr/>
          <p:nvPr/>
        </p:nvSpPr>
        <p:spPr>
          <a:xfrm>
            <a:off x="5852835" y="6232276"/>
            <a:ext cx="8252931" cy="30469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2">
              <a:buFont typeface="Wingdings" panose="05000000000000000000" pitchFamily="2" charset="2"/>
              <a:buChar char="ü"/>
            </a:pPr>
            <a:r>
              <a:rPr lang="fr-FR" sz="3200" dirty="0"/>
              <a:t>Reconstitution du stock de graines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fr-FR" sz="3200" dirty="0"/>
              <a:t>Biodiversité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fr-FR" sz="3200" dirty="0"/>
              <a:t>Pérennisation de l’usage des ressources naturelles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fr-FR" sz="3200" dirty="0"/>
              <a:t>Stockage du Carbonne et Atténuation de l’Effet de Serre </a:t>
            </a:r>
          </a:p>
        </p:txBody>
      </p:sp>
      <p:pic>
        <p:nvPicPr>
          <p:cNvPr id="14" name="Picture 2" descr="VallÃ©e des AÃ¯t Bouguemez dans le Haut Atlas central marocain">
            <a:extLst>
              <a:ext uri="{FF2B5EF4-FFF2-40B4-BE49-F238E27FC236}">
                <a16:creationId xmlns:a16="http://schemas.microsoft.com/office/drawing/2014/main" id="{13583D91-D560-403D-A29A-E776373F2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118" y="10880986"/>
            <a:ext cx="4910003" cy="2508599"/>
          </a:xfrm>
          <a:prstGeom prst="rect">
            <a:avLst/>
          </a:prstGeom>
          <a:noFill/>
          <a:ln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6E1C4B1C-F6EE-444F-ABDB-4F2213814885}"/>
              </a:ext>
            </a:extLst>
          </p:cNvPr>
          <p:cNvSpPr/>
          <p:nvPr/>
        </p:nvSpPr>
        <p:spPr>
          <a:xfrm>
            <a:off x="6503231" y="10252748"/>
            <a:ext cx="7923589" cy="2062103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fr-FR" sz="3200" dirty="0"/>
              <a:t>Gestion des territoires par les communautés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fr-FR" sz="3200" dirty="0"/>
              <a:t>Gestion par des lois </a:t>
            </a:r>
            <a:r>
              <a:rPr lang="fr-FR" sz="3200" dirty="0" err="1"/>
              <a:t>coutumièes</a:t>
            </a:r>
            <a:r>
              <a:rPr lang="fr-FR" sz="3200" dirty="0"/>
              <a:t> ( adaptative,  les règles sont négociées chaque début d’année</a:t>
            </a:r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EFBD2218-3309-4846-83AC-58FC85CC510A}"/>
              </a:ext>
            </a:extLst>
          </p:cNvPr>
          <p:cNvPicPr/>
          <p:nvPr/>
        </p:nvPicPr>
        <p:blipFill rotWithShape="1">
          <a:blip r:embed="rId6">
            <a:extLst/>
          </a:blip>
          <a:srcRect t="5249" b="44048"/>
          <a:stretch/>
        </p:blipFill>
        <p:spPr bwMode="auto">
          <a:xfrm>
            <a:off x="7692469" y="14926425"/>
            <a:ext cx="4732422" cy="17625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17" name="Espace réservé du contenu 2">
            <a:extLst>
              <a:ext uri="{FF2B5EF4-FFF2-40B4-BE49-F238E27FC236}">
                <a16:creationId xmlns:a16="http://schemas.microsoft.com/office/drawing/2014/main" id="{8B379367-2EA6-4D95-B381-2CB93B429BC1}"/>
              </a:ext>
            </a:extLst>
          </p:cNvPr>
          <p:cNvSpPr txBox="1">
            <a:spLocks/>
          </p:cNvSpPr>
          <p:nvPr/>
        </p:nvSpPr>
        <p:spPr>
          <a:xfrm>
            <a:off x="6364242" y="13055361"/>
            <a:ext cx="7451622" cy="147314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1439997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9999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39997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8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59996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9994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99993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19991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039990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59988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fr-FR" sz="3200" dirty="0"/>
              <a:t>Agdal pratique semblable à  d’autres  pasteurs du monde Telle que ‘’Hima’’ chez les arabes, </a:t>
            </a:r>
          </a:p>
        </p:txBody>
      </p:sp>
      <p:pic>
        <p:nvPicPr>
          <p:cNvPr id="18" name="Picture 13">
            <a:extLst>
              <a:ext uri="{FF2B5EF4-FFF2-40B4-BE49-F238E27FC236}">
                <a16:creationId xmlns:a16="http://schemas.microsoft.com/office/drawing/2014/main" id="{D4EDCC36-398B-48C0-AE51-DD70667CC5F7}"/>
              </a:ext>
            </a:extLst>
          </p:cNvPr>
          <p:cNvPicPr/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/>
          </a:blip>
          <a:srcRect/>
          <a:stretch>
            <a:fillRect/>
          </a:stretch>
        </p:blipFill>
        <p:spPr bwMode="auto">
          <a:xfrm>
            <a:off x="564118" y="17119319"/>
            <a:ext cx="4780588" cy="1877894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</p:pic>
      <p:sp>
        <p:nvSpPr>
          <p:cNvPr id="19" name="Espace réservé du contenu 2">
            <a:extLst>
              <a:ext uri="{FF2B5EF4-FFF2-40B4-BE49-F238E27FC236}">
                <a16:creationId xmlns:a16="http://schemas.microsoft.com/office/drawing/2014/main" id="{95B7D0AB-0DAD-4B92-948B-AB6D2FAAA61F}"/>
              </a:ext>
            </a:extLst>
          </p:cNvPr>
          <p:cNvSpPr txBox="1">
            <a:spLocks/>
          </p:cNvSpPr>
          <p:nvPr/>
        </p:nvSpPr>
        <p:spPr>
          <a:xfrm>
            <a:off x="7200106" y="16910832"/>
            <a:ext cx="5357884" cy="1877895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algn="ctr" defTabSz="1439997">
              <a:lnSpc>
                <a:spcPct val="90000"/>
              </a:lnSpc>
              <a:spcBef>
                <a:spcPts val="1575"/>
              </a:spcBef>
              <a:buFont typeface="Wingdings" panose="05000000000000000000" pitchFamily="2" charset="2"/>
              <a:buChar char="ü"/>
              <a:defRPr sz="3200"/>
            </a:lvl1pPr>
            <a:lvl2pPr marL="719999" indent="0" algn="ctr" defTabSz="1439997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3150"/>
            </a:lvl2pPr>
            <a:lvl3pPr marL="1439997" indent="0" algn="ctr" defTabSz="1439997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835"/>
            </a:lvl3pPr>
            <a:lvl4pPr marL="2159996" indent="0" algn="ctr" defTabSz="1439997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/>
            </a:lvl4pPr>
            <a:lvl5pPr marL="2879994" indent="0" algn="ctr" defTabSz="1439997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/>
            </a:lvl5pPr>
            <a:lvl6pPr marL="3599993" indent="0" algn="ctr" defTabSz="1439997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/>
            </a:lvl6pPr>
            <a:lvl7pPr marL="4319991" indent="0" algn="ctr" defTabSz="1439997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/>
            </a:lvl7pPr>
            <a:lvl8pPr marL="5039990" indent="0" algn="ctr" defTabSz="1439997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/>
            </a:lvl8pPr>
            <a:lvl9pPr marL="5759988" indent="0" algn="ctr" defTabSz="1439997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/>
            </a:lvl9pPr>
          </a:lstStyle>
          <a:p>
            <a:r>
              <a:rPr lang="fr-FR" dirty="0"/>
              <a:t>Problèmes écologiques   </a:t>
            </a:r>
          </a:p>
          <a:p>
            <a:r>
              <a:rPr lang="fr-FR" dirty="0"/>
              <a:t>Problèmes sociaux  </a:t>
            </a:r>
          </a:p>
          <a:p>
            <a:r>
              <a:rPr lang="fr-FR" dirty="0"/>
              <a:t>Problèmes politiques </a:t>
            </a:r>
          </a:p>
        </p:txBody>
      </p:sp>
      <p:sp>
        <p:nvSpPr>
          <p:cNvPr id="21" name="Titre 1">
            <a:extLst>
              <a:ext uri="{FF2B5EF4-FFF2-40B4-BE49-F238E27FC236}">
                <a16:creationId xmlns:a16="http://schemas.microsoft.com/office/drawing/2014/main" id="{C6C50F2C-F54F-41A6-8F59-78AE81D173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0276" y="68921"/>
            <a:ext cx="11157714" cy="1003228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+mn-lt"/>
              </a:rPr>
              <a:t>AGDAL MODELE DE GESTION ANCESTRALE DES PARCOURS </a:t>
            </a:r>
            <a:r>
              <a:rPr lang="fr-FR" sz="3200" dirty="0">
                <a:solidFill>
                  <a:srgbClr val="C00000"/>
                </a:solidFill>
                <a:latin typeface="+mn-lt"/>
              </a:rPr>
              <a:t>POUR ATTENUER LES CHANGEMENTS CLIMATIQUES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3E826D3-8005-421B-9830-83E5D55BBA28}"/>
              </a:ext>
            </a:extLst>
          </p:cNvPr>
          <p:cNvSpPr/>
          <p:nvPr/>
        </p:nvSpPr>
        <p:spPr>
          <a:xfrm>
            <a:off x="564118" y="19186645"/>
            <a:ext cx="13251746" cy="2062103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/>
              <a:t>Soutenir Agdals devient urgent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fr-FR" sz="3200" dirty="0"/>
              <a:t>Reconnaitre et appliquer les lois coutumières par le dispositif judiciaire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fr-FR" sz="3200" dirty="0"/>
              <a:t>Lutter contre l’accaparement des terres par des projets ou/et par les gens influents</a:t>
            </a:r>
          </a:p>
        </p:txBody>
      </p:sp>
      <p:sp>
        <p:nvSpPr>
          <p:cNvPr id="20" name="Espace réservé du contenu 2">
            <a:extLst>
              <a:ext uri="{FF2B5EF4-FFF2-40B4-BE49-F238E27FC236}">
                <a16:creationId xmlns:a16="http://schemas.microsoft.com/office/drawing/2014/main" id="{3EE94680-E4BD-4265-BE5A-646ED93740A9}"/>
              </a:ext>
            </a:extLst>
          </p:cNvPr>
          <p:cNvSpPr txBox="1">
            <a:spLocks/>
          </p:cNvSpPr>
          <p:nvPr/>
        </p:nvSpPr>
        <p:spPr>
          <a:xfrm>
            <a:off x="389625" y="17530476"/>
            <a:ext cx="5357884" cy="78814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1439997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9999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39997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8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59996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9994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99993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19991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039990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59988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b="1" dirty="0">
                <a:solidFill>
                  <a:schemeClr val="bg1"/>
                </a:solidFill>
              </a:rPr>
              <a:t>Agdal est mis en culture</a:t>
            </a:r>
          </a:p>
        </p:txBody>
      </p:sp>
      <p:pic>
        <p:nvPicPr>
          <p:cNvPr id="23" name="Picture 3" descr="E:\International\Wamip\Wamip Arab\Logo\Logo Prépa\IMG-20161011-WA0018.jpg">
            <a:extLst>
              <a:ext uri="{FF2B5EF4-FFF2-40B4-BE49-F238E27FC236}">
                <a16:creationId xmlns:a16="http://schemas.microsoft.com/office/drawing/2014/main" id="{DC07E035-E322-4BF5-8ADF-0C907075DFEB}"/>
              </a:ext>
            </a:extLst>
          </p:cNvPr>
          <p:cNvPicPr/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91" t="27041" r="14563" b="30035"/>
          <a:stretch>
            <a:fillRect/>
          </a:stretch>
        </p:blipFill>
        <p:spPr bwMode="auto">
          <a:xfrm>
            <a:off x="12203552" y="984583"/>
            <a:ext cx="1671144" cy="140573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4" name="Image 23" descr="RÃ©sultat de recherche d'images pour &quot;international land coalition logo&quot;">
            <a:extLst>
              <a:ext uri="{FF2B5EF4-FFF2-40B4-BE49-F238E27FC236}">
                <a16:creationId xmlns:a16="http://schemas.microsoft.com/office/drawing/2014/main" id="{71EA3326-4DFB-4A95-9194-258BD6A93B34}"/>
              </a:ext>
            </a:extLst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195" y="1159374"/>
            <a:ext cx="1182414" cy="114996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BB1AD8D-F70E-481C-A9FB-2ACBD0365242}"/>
              </a:ext>
            </a:extLst>
          </p:cNvPr>
          <p:cNvSpPr/>
          <p:nvPr/>
        </p:nvSpPr>
        <p:spPr>
          <a:xfrm>
            <a:off x="3116141" y="1107767"/>
            <a:ext cx="7197725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3200" dirty="0">
                <a:solidFill>
                  <a:srgbClr val="00B050"/>
                </a:solidFill>
              </a:rPr>
              <a:t>Dr Fagouri Said Pasto-Arabic</a:t>
            </a:r>
          </a:p>
        </p:txBody>
      </p:sp>
    </p:spTree>
    <p:extLst>
      <p:ext uri="{BB962C8B-B14F-4D97-AF65-F5344CB8AC3E}">
        <p14:creationId xmlns:p14="http://schemas.microsoft.com/office/powerpoint/2010/main" val="2320590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3">
            <a:extLst>
              <a:ext uri="{FF2B5EF4-FFF2-40B4-BE49-F238E27FC236}">
                <a16:creationId xmlns:a16="http://schemas.microsoft.com/office/drawing/2014/main" id="{D4EDCC36-398B-48C0-AE51-DD70667CC5F7}"/>
              </a:ext>
            </a:extLst>
          </p:cNvPr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/>
          </a:blip>
          <a:srcRect/>
          <a:stretch>
            <a:fillRect/>
          </a:stretch>
        </p:blipFill>
        <p:spPr bwMode="auto">
          <a:xfrm>
            <a:off x="245991" y="16662255"/>
            <a:ext cx="5606843" cy="2261384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</p:pic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97E1451B-BF6C-4D5E-A564-A7240C2871DE}"/>
              </a:ext>
            </a:extLst>
          </p:cNvPr>
          <p:cNvSpPr txBox="1">
            <a:spLocks/>
          </p:cNvSpPr>
          <p:nvPr/>
        </p:nvSpPr>
        <p:spPr>
          <a:xfrm>
            <a:off x="5013527" y="1856987"/>
            <a:ext cx="5357884" cy="788148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1439997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9999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39997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8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59996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9994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99993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19991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039990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59988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Agdal?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30D83730-ED87-4F85-9328-913F37ADD04E}"/>
              </a:ext>
            </a:extLst>
          </p:cNvPr>
          <p:cNvSpPr txBox="1">
            <a:spLocks/>
          </p:cNvSpPr>
          <p:nvPr/>
        </p:nvSpPr>
        <p:spPr>
          <a:xfrm>
            <a:off x="294447" y="5966726"/>
            <a:ext cx="5357884" cy="788147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1439997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9999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39997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8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59996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9994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99993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19991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039990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59988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Agdal </a:t>
            </a:r>
            <a:r>
              <a:rPr lang="fr-FR" dirty="0" err="1"/>
              <a:t>is</a:t>
            </a:r>
            <a:r>
              <a:rPr lang="fr-FR" dirty="0"/>
              <a:t> Community </a:t>
            </a:r>
            <a:r>
              <a:rPr lang="fr-FR" dirty="0" err="1"/>
              <a:t>safety</a:t>
            </a:r>
            <a:endParaRPr lang="fr-FR" dirty="0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9A8FEF60-62EC-48D1-8616-A435C8ECD39B}"/>
              </a:ext>
            </a:extLst>
          </p:cNvPr>
          <p:cNvSpPr txBox="1">
            <a:spLocks/>
          </p:cNvSpPr>
          <p:nvPr/>
        </p:nvSpPr>
        <p:spPr>
          <a:xfrm>
            <a:off x="275470" y="9826606"/>
            <a:ext cx="5357884" cy="788147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1439997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9999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39997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8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59996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9994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99993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19991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039990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59988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Agdal </a:t>
            </a:r>
            <a:r>
              <a:rPr lang="fr-FR" dirty="0" err="1"/>
              <a:t>is</a:t>
            </a:r>
            <a:r>
              <a:rPr lang="fr-FR" dirty="0"/>
              <a:t>  </a:t>
            </a:r>
            <a:r>
              <a:rPr lang="fr-FR" dirty="0" err="1"/>
              <a:t>sustainability</a:t>
            </a:r>
            <a:endParaRPr lang="fr-FR" dirty="0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D0B7C5CC-90C3-4A76-AC6A-0F72DEE2D6C4}"/>
              </a:ext>
            </a:extLst>
          </p:cNvPr>
          <p:cNvSpPr txBox="1">
            <a:spLocks/>
          </p:cNvSpPr>
          <p:nvPr/>
        </p:nvSpPr>
        <p:spPr>
          <a:xfrm>
            <a:off x="82885" y="14025792"/>
            <a:ext cx="5357884" cy="78814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1439997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9999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39997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8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59996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9994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99993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19991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039990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59988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Agdal </a:t>
            </a:r>
            <a:r>
              <a:rPr lang="fr-FR" dirty="0" err="1"/>
              <a:t>could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universal</a:t>
            </a:r>
            <a:endParaRPr lang="fr-FR" dirty="0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F243ADC7-BA9C-4800-B07E-90CF73FC55F3}"/>
              </a:ext>
            </a:extLst>
          </p:cNvPr>
          <p:cNvSpPr txBox="1">
            <a:spLocks/>
          </p:cNvSpPr>
          <p:nvPr/>
        </p:nvSpPr>
        <p:spPr>
          <a:xfrm>
            <a:off x="275470" y="15631628"/>
            <a:ext cx="5357884" cy="780186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1439997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9999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39997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8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59996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9994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99993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19991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039990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59988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Agdal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endangered</a:t>
            </a:r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1B46D92-1979-44E6-A145-728F9B6A63AF}"/>
              </a:ext>
            </a:extLst>
          </p:cNvPr>
          <p:cNvSpPr/>
          <p:nvPr/>
        </p:nvSpPr>
        <p:spPr>
          <a:xfrm>
            <a:off x="1090684" y="2675887"/>
            <a:ext cx="11669486" cy="584775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lvl="2">
              <a:buFont typeface="Wingdings" panose="05000000000000000000" pitchFamily="2" charset="2"/>
              <a:buChar char="ü"/>
            </a:pPr>
            <a:r>
              <a:rPr lang="en-US" sz="3200" dirty="0"/>
              <a:t>Agdal is the seasonal defenses of the pastures</a:t>
            </a:r>
            <a:endParaRPr lang="fr-FR" sz="3200" dirty="0"/>
          </a:p>
        </p:txBody>
      </p:sp>
      <p:sp>
        <p:nvSpPr>
          <p:cNvPr id="10" name="object 9">
            <a:extLst>
              <a:ext uri="{FF2B5EF4-FFF2-40B4-BE49-F238E27FC236}">
                <a16:creationId xmlns:a16="http://schemas.microsoft.com/office/drawing/2014/main" id="{26AC61DC-324C-4A76-A753-81BC45D5D160}"/>
              </a:ext>
            </a:extLst>
          </p:cNvPr>
          <p:cNvSpPr/>
          <p:nvPr/>
        </p:nvSpPr>
        <p:spPr>
          <a:xfrm>
            <a:off x="696365" y="3610379"/>
            <a:ext cx="4744404" cy="1989797"/>
          </a:xfrm>
          <a:prstGeom prst="rect">
            <a:avLst/>
          </a:prstGeom>
          <a:blipFill>
            <a:blip r:embed="rId3" cstate="print"/>
            <a:srcRect/>
            <a:stretch>
              <a:fillRect b="-43112"/>
            </a:stretch>
          </a:blipFill>
          <a:ln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 lang="fr-FR"/>
          </a:p>
        </p:txBody>
      </p:sp>
      <p:pic>
        <p:nvPicPr>
          <p:cNvPr id="11" name="Image 10" descr="Agdal pastoral de TaÃ®nant dans le Haut Atlas marocain">
            <a:extLst>
              <a:ext uri="{FF2B5EF4-FFF2-40B4-BE49-F238E27FC236}">
                <a16:creationId xmlns:a16="http://schemas.microsoft.com/office/drawing/2014/main" id="{FB2DF301-4774-491A-9646-837E8E30B4A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164" y="3454474"/>
            <a:ext cx="4325007" cy="2073404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</p:pic>
      <p:pic>
        <p:nvPicPr>
          <p:cNvPr id="12" name="Picture 4" descr="VallÃ©e des AÃ¯t Bouguemez dans le Haut Atlas central marocain">
            <a:extLst>
              <a:ext uri="{FF2B5EF4-FFF2-40B4-BE49-F238E27FC236}">
                <a16:creationId xmlns:a16="http://schemas.microsoft.com/office/drawing/2014/main" id="{21A91905-B2BB-4C52-BD56-FB8D2AF36E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09" y="7296962"/>
            <a:ext cx="4852220" cy="2189412"/>
          </a:xfrm>
          <a:prstGeom prst="rect">
            <a:avLst/>
          </a:prstGeom>
          <a:noFill/>
          <a:ln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64A28931-27CC-4838-A20C-A1617892F2B4}"/>
              </a:ext>
            </a:extLst>
          </p:cNvPr>
          <p:cNvSpPr/>
          <p:nvPr/>
        </p:nvSpPr>
        <p:spPr>
          <a:xfrm>
            <a:off x="5852835" y="6232276"/>
            <a:ext cx="8252931" cy="30469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2">
              <a:buFont typeface="Wingdings" panose="05000000000000000000" pitchFamily="2" charset="2"/>
              <a:buChar char="ü"/>
            </a:pPr>
            <a:r>
              <a:rPr lang="en-US" sz="3200" dirty="0"/>
              <a:t>Reconstitution of the seed stock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3200" dirty="0"/>
              <a:t>Biodiversity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3200" dirty="0"/>
              <a:t>Sustainability of the use of natural resources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3200" dirty="0"/>
              <a:t>Carbon storage and Mitigation of the Greenhouse Effect</a:t>
            </a:r>
            <a:endParaRPr lang="fr-FR" sz="3200" dirty="0"/>
          </a:p>
        </p:txBody>
      </p:sp>
      <p:pic>
        <p:nvPicPr>
          <p:cNvPr id="14" name="Picture 2" descr="VallÃ©e des AÃ¯t Bouguemez dans le Haut Atlas central marocain">
            <a:extLst>
              <a:ext uri="{FF2B5EF4-FFF2-40B4-BE49-F238E27FC236}">
                <a16:creationId xmlns:a16="http://schemas.microsoft.com/office/drawing/2014/main" id="{13583D91-D560-403D-A29A-E776373F2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118" y="10880986"/>
            <a:ext cx="4910003" cy="2508599"/>
          </a:xfrm>
          <a:prstGeom prst="rect">
            <a:avLst/>
          </a:prstGeom>
          <a:noFill/>
          <a:ln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6E1C4B1C-F6EE-444F-ABDB-4F2213814885}"/>
              </a:ext>
            </a:extLst>
          </p:cNvPr>
          <p:cNvSpPr/>
          <p:nvPr/>
        </p:nvSpPr>
        <p:spPr>
          <a:xfrm>
            <a:off x="6503231" y="10252748"/>
            <a:ext cx="7923589" cy="2062103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en-US" sz="3200" dirty="0"/>
              <a:t>Territory management by communities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3200" dirty="0"/>
              <a:t>Management by customary laws (adaptive, the rules are negotiated at the beginning of the year</a:t>
            </a:r>
            <a:endParaRPr lang="fr-FR" sz="3200" dirty="0"/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EFBD2218-3309-4846-83AC-58FC85CC510A}"/>
              </a:ext>
            </a:extLst>
          </p:cNvPr>
          <p:cNvPicPr/>
          <p:nvPr/>
        </p:nvPicPr>
        <p:blipFill rotWithShape="1">
          <a:blip r:embed="rId7">
            <a:extLst/>
          </a:blip>
          <a:srcRect t="5249" b="44048"/>
          <a:stretch/>
        </p:blipFill>
        <p:spPr bwMode="auto">
          <a:xfrm>
            <a:off x="7692469" y="14926425"/>
            <a:ext cx="4732422" cy="17625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17" name="Espace réservé du contenu 2">
            <a:extLst>
              <a:ext uri="{FF2B5EF4-FFF2-40B4-BE49-F238E27FC236}">
                <a16:creationId xmlns:a16="http://schemas.microsoft.com/office/drawing/2014/main" id="{8B379367-2EA6-4D95-B381-2CB93B429BC1}"/>
              </a:ext>
            </a:extLst>
          </p:cNvPr>
          <p:cNvSpPr txBox="1">
            <a:spLocks/>
          </p:cNvSpPr>
          <p:nvPr/>
        </p:nvSpPr>
        <p:spPr>
          <a:xfrm>
            <a:off x="6364242" y="13055361"/>
            <a:ext cx="7451622" cy="147314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1439997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9999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39997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8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59996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9994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99993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19991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039990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59988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n-US" sz="3200" dirty="0"/>
              <a:t>Agdal practice similar to other pastors of the world Such as '' Hima '' among Arabs</a:t>
            </a:r>
            <a:r>
              <a:rPr lang="fr-FR" sz="3200" dirty="0"/>
              <a:t>, </a:t>
            </a:r>
          </a:p>
        </p:txBody>
      </p:sp>
      <p:sp>
        <p:nvSpPr>
          <p:cNvPr id="19" name="Espace réservé du contenu 2">
            <a:extLst>
              <a:ext uri="{FF2B5EF4-FFF2-40B4-BE49-F238E27FC236}">
                <a16:creationId xmlns:a16="http://schemas.microsoft.com/office/drawing/2014/main" id="{95B7D0AB-0DAD-4B92-948B-AB6D2FAAA61F}"/>
              </a:ext>
            </a:extLst>
          </p:cNvPr>
          <p:cNvSpPr txBox="1">
            <a:spLocks/>
          </p:cNvSpPr>
          <p:nvPr/>
        </p:nvSpPr>
        <p:spPr>
          <a:xfrm>
            <a:off x="7200106" y="16910832"/>
            <a:ext cx="5357884" cy="1877895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algn="ctr" defTabSz="1439997">
              <a:lnSpc>
                <a:spcPct val="90000"/>
              </a:lnSpc>
              <a:spcBef>
                <a:spcPts val="1575"/>
              </a:spcBef>
              <a:buFont typeface="Wingdings" panose="05000000000000000000" pitchFamily="2" charset="2"/>
              <a:buChar char="ü"/>
              <a:defRPr sz="3200"/>
            </a:lvl1pPr>
            <a:lvl2pPr marL="719999" indent="0" algn="ctr" defTabSz="1439997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3150"/>
            </a:lvl2pPr>
            <a:lvl3pPr marL="1439997" indent="0" algn="ctr" defTabSz="1439997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835"/>
            </a:lvl3pPr>
            <a:lvl4pPr marL="2159996" indent="0" algn="ctr" defTabSz="1439997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/>
            </a:lvl4pPr>
            <a:lvl5pPr marL="2879994" indent="0" algn="ctr" defTabSz="1439997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/>
            </a:lvl5pPr>
            <a:lvl6pPr marL="3599993" indent="0" algn="ctr" defTabSz="1439997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/>
            </a:lvl6pPr>
            <a:lvl7pPr marL="4319991" indent="0" algn="ctr" defTabSz="1439997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/>
            </a:lvl7pPr>
            <a:lvl8pPr marL="5039990" indent="0" algn="ctr" defTabSz="1439997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/>
            </a:lvl8pPr>
            <a:lvl9pPr marL="5759988" indent="0" algn="ctr" defTabSz="1439997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/>
            </a:lvl9pPr>
          </a:lstStyle>
          <a:p>
            <a:r>
              <a:rPr lang="en-US" dirty="0"/>
              <a:t>Ecological issues</a:t>
            </a:r>
          </a:p>
          <a:p>
            <a:r>
              <a:rPr lang="en-US" dirty="0"/>
              <a:t>Social problems</a:t>
            </a:r>
          </a:p>
          <a:p>
            <a:r>
              <a:rPr lang="en-US" dirty="0"/>
              <a:t>Political issues</a:t>
            </a:r>
            <a:r>
              <a:rPr lang="fr-FR" dirty="0"/>
              <a:t> </a:t>
            </a:r>
          </a:p>
        </p:txBody>
      </p:sp>
      <p:sp>
        <p:nvSpPr>
          <p:cNvPr id="21" name="Titre 1">
            <a:extLst>
              <a:ext uri="{FF2B5EF4-FFF2-40B4-BE49-F238E27FC236}">
                <a16:creationId xmlns:a16="http://schemas.microsoft.com/office/drawing/2014/main" id="{C6C50F2C-F54F-41A6-8F59-78AE81D173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0276" y="68921"/>
            <a:ext cx="11157714" cy="1003228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+mn-lt"/>
              </a:rPr>
              <a:t>AGDAL MODEL ANCESTRAL MANAGEMENT OF PASTURES TO ATTENUQTE CLIMATE CHANGE</a:t>
            </a:r>
            <a:endParaRPr lang="fr-FR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2" name="Espace réservé du contenu 2">
            <a:extLst>
              <a:ext uri="{FF2B5EF4-FFF2-40B4-BE49-F238E27FC236}">
                <a16:creationId xmlns:a16="http://schemas.microsoft.com/office/drawing/2014/main" id="{65B3297C-4F6B-47BF-BBA5-10AD4348951D}"/>
              </a:ext>
            </a:extLst>
          </p:cNvPr>
          <p:cNvSpPr txBox="1">
            <a:spLocks/>
          </p:cNvSpPr>
          <p:nvPr/>
        </p:nvSpPr>
        <p:spPr>
          <a:xfrm>
            <a:off x="245991" y="17439640"/>
            <a:ext cx="5357884" cy="780186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1439997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37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9999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39997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8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59996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9994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99993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19991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039990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59988" indent="0" algn="ctr" defTabSz="143999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b="1" dirty="0">
                <a:solidFill>
                  <a:schemeClr val="bg1"/>
                </a:solidFill>
              </a:rPr>
              <a:t>Agdal </a:t>
            </a:r>
            <a:r>
              <a:rPr lang="fr-FR" sz="3200" b="1" dirty="0" err="1">
                <a:solidFill>
                  <a:schemeClr val="bg1"/>
                </a:solidFill>
              </a:rPr>
              <a:t>pasture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is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cultivated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F3AF1DE-7BB6-4D83-AC80-EB89B7810AB5}"/>
              </a:ext>
            </a:extLst>
          </p:cNvPr>
          <p:cNvSpPr/>
          <p:nvPr/>
        </p:nvSpPr>
        <p:spPr>
          <a:xfrm>
            <a:off x="564118" y="19186645"/>
            <a:ext cx="13251746" cy="1569660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Support Agdals becomes urgent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en-US" sz="3200" dirty="0"/>
              <a:t>Recognize and apply customary laws through the judicial system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en-US" sz="3200" dirty="0"/>
              <a:t>Fight against land grabbing by projects and / or influential people</a:t>
            </a:r>
            <a:endParaRPr lang="fr-FR" sz="3200" dirty="0"/>
          </a:p>
        </p:txBody>
      </p:sp>
      <p:pic>
        <p:nvPicPr>
          <p:cNvPr id="24" name="Picture 3" descr="E:\International\Wamip\Wamip Arab\Logo\Logo Prépa\IMG-20161011-WA0018.jpg">
            <a:extLst>
              <a:ext uri="{FF2B5EF4-FFF2-40B4-BE49-F238E27FC236}">
                <a16:creationId xmlns:a16="http://schemas.microsoft.com/office/drawing/2014/main" id="{883FF820-A0A7-47AF-93A5-7DDCBCF75F76}"/>
              </a:ext>
            </a:extLst>
          </p:cNvPr>
          <p:cNvPicPr/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91" t="27041" r="14563" b="30035"/>
          <a:stretch>
            <a:fillRect/>
          </a:stretch>
        </p:blipFill>
        <p:spPr bwMode="auto">
          <a:xfrm>
            <a:off x="12203552" y="984583"/>
            <a:ext cx="1671144" cy="140573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5" name="Image 24" descr="RÃ©sultat de recherche d'images pour &quot;international land coalition logo&quot;">
            <a:extLst>
              <a:ext uri="{FF2B5EF4-FFF2-40B4-BE49-F238E27FC236}">
                <a16:creationId xmlns:a16="http://schemas.microsoft.com/office/drawing/2014/main" id="{B2FB36FF-AB83-4715-B71F-0A5A8F0EB091}"/>
              </a:ext>
            </a:extLst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195" y="1159374"/>
            <a:ext cx="1182414" cy="1149963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468046E0-28F0-45EB-A6D7-EA5A5860D16E}"/>
              </a:ext>
            </a:extLst>
          </p:cNvPr>
          <p:cNvSpPr/>
          <p:nvPr/>
        </p:nvSpPr>
        <p:spPr>
          <a:xfrm>
            <a:off x="3116141" y="1107767"/>
            <a:ext cx="7197725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3200" dirty="0">
                <a:solidFill>
                  <a:srgbClr val="00B050"/>
                </a:solidFill>
              </a:rPr>
              <a:t>Dr Fagouri Said Pasto-Arabic</a:t>
            </a:r>
          </a:p>
        </p:txBody>
      </p:sp>
    </p:spTree>
    <p:extLst>
      <p:ext uri="{BB962C8B-B14F-4D97-AF65-F5344CB8AC3E}">
        <p14:creationId xmlns:p14="http://schemas.microsoft.com/office/powerpoint/2010/main" val="18283375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</TotalTime>
  <Words>281</Words>
  <Application>Microsoft Office PowerPoint</Application>
  <PresentationFormat>Personnalisé</PresentationFormat>
  <Paragraphs>44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Thème Office</vt:lpstr>
      <vt:lpstr>AGDAL MODELE DE GESTION ANCESTRALE DES PARCOURS POUR ATTENUER LES CHANGEMENTS CLIMATIQUES</vt:lpstr>
      <vt:lpstr>AGDAL MODEL ANCESTRAL MANAGEMENT OF PASTURES TO ATTENUQTE CLIMATE CHANGE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Said Fagouri</dc:creator>
  <cp:lastModifiedBy>Said Fagouri</cp:lastModifiedBy>
  <cp:revision>17</cp:revision>
  <cp:lastPrinted>2018-09-25T17:34:54Z</cp:lastPrinted>
  <dcterms:created xsi:type="dcterms:W3CDTF">2018-09-25T16:06:37Z</dcterms:created>
  <dcterms:modified xsi:type="dcterms:W3CDTF">2018-09-25T19:09:56Z</dcterms:modified>
</cp:coreProperties>
</file>