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761163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0" autoAdjust="0"/>
    <p:restoredTop sz="92734" autoAdjust="0"/>
  </p:normalViewPr>
  <p:slideViewPr>
    <p:cSldViewPr snapToGrid="0">
      <p:cViewPr varScale="1">
        <p:scale>
          <a:sx n="52" d="100"/>
          <a:sy n="52" d="100"/>
        </p:scale>
        <p:origin x="5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C0F5A6-3AC4-4B29-AEF9-C52065657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C257C83-7E79-4DB9-BDA8-0F7237C70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12E060-D3D9-4D18-910C-C3478EE55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18A1-0594-43CD-9506-08010A17E016}" type="datetimeFigureOut">
              <a:rPr lang="fr-FR" smtClean="0"/>
              <a:t>18/09/2018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F25721-3272-42AA-AE13-1D2502400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036833-E7FA-4574-AA0C-40926DD0F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C3C5-B2A3-46D0-84FF-99FCFB92C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51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FEF7CD-3104-4185-9C61-95CC02796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15D352D-B9A2-4C76-95EF-3B6DD1A4B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F69C20-91F5-4C15-8852-EBECE3F36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18A1-0594-43CD-9506-08010A17E016}" type="datetimeFigureOut">
              <a:rPr lang="fr-FR" smtClean="0"/>
              <a:t>18/09/2018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73A914-87D8-439D-BE83-87E9DDF12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60B8E1-E60F-4633-B795-1C63F334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C3C5-B2A3-46D0-84FF-99FCFB92C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86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35AD187-8B47-4E33-A71C-82CD8F400A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99CA5A6-E962-481A-9E6C-C8BCE051FD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504FC7-8C8D-4840-83D6-184BEE49E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18A1-0594-43CD-9506-08010A17E016}" type="datetimeFigureOut">
              <a:rPr lang="fr-FR" smtClean="0"/>
              <a:t>18/09/2018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CBDD24-5C6C-487C-B1F5-492AA5FAB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C1998C-A410-44AE-8598-5C418A83D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C3C5-B2A3-46D0-84FF-99FCFB92C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07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0902E4-7511-4EA2-BC99-9E595FC46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11A024-1FC6-48E4-99DD-D655DAC6C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314A15-DA68-46C8-8FE3-6E9D53B5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18A1-0594-43CD-9506-08010A17E016}" type="datetimeFigureOut">
              <a:rPr lang="fr-FR" smtClean="0"/>
              <a:t>18/09/2018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CF7461-E5D0-4681-A33D-C9E8B1E95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9AA138-656B-45CF-A7EA-405840856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C3C5-B2A3-46D0-84FF-99FCFB92C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82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DD1AEF-A78B-4778-B171-DA5DA7BF3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F80059-1A0C-47D0-A46D-483F20DCB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0D2273-54AD-4091-91F1-4C7ACE732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18A1-0594-43CD-9506-08010A17E016}" type="datetimeFigureOut">
              <a:rPr lang="fr-FR" smtClean="0"/>
              <a:t>18/09/2018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287171-D8B8-432E-9351-72D6AE47A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8103E2-193D-41CD-951F-36FE4EA67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C3C5-B2A3-46D0-84FF-99FCFB92C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137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D180A2-1549-4B1E-9BAB-171772F3E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4CB28C-C638-4A16-A3E6-1CC650092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EA13DD-7662-4E15-8478-E54D09AD9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1B958D-1ACA-4F4B-8586-289BAD985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18A1-0594-43CD-9506-08010A17E016}" type="datetimeFigureOut">
              <a:rPr lang="fr-FR" smtClean="0"/>
              <a:t>18/09/2018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12AA98-951A-4A96-9814-8BC9D7D3C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232E02-1C92-47F6-A758-D48A255E8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C3C5-B2A3-46D0-84FF-99FCFB92C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23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C5D495-E72A-49E7-97DE-967C4084E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73DACF-94BE-4CAA-B7CD-9FF848E15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B3E383-E962-4884-A4AD-5FDF440EA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020B199-7E8A-4CE2-A043-2B4B6C4481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38E984E-6776-433F-B5B1-D6A0A691EB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A135F8F-CC5E-4146-86C0-F5CE72CC7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18A1-0594-43CD-9506-08010A17E016}" type="datetimeFigureOut">
              <a:rPr lang="fr-FR" smtClean="0"/>
              <a:t>18/09/2018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BE2A134-0153-4A67-949D-77CAF1713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FC1E472-4EF9-41EE-893B-E9CD6F579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C3C5-B2A3-46D0-84FF-99FCFB92C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23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0991D2-F3E1-403F-99FE-6ABF5FCE9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A04590-F7E1-466F-8384-0B842F0F8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18A1-0594-43CD-9506-08010A17E016}" type="datetimeFigureOut">
              <a:rPr lang="fr-FR" smtClean="0"/>
              <a:t>18/09/2018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24F1E5C-57BE-4139-A077-846282527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31293EF-2744-4B37-9D23-A0E9B5A2F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C3C5-B2A3-46D0-84FF-99FCFB92C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81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540C228-C66B-4C30-85A9-385C5059C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18A1-0594-43CD-9506-08010A17E016}" type="datetimeFigureOut">
              <a:rPr lang="fr-FR" smtClean="0"/>
              <a:t>18/09/2018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AC50A2A-B185-4B2E-8323-7495E3170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7CC739-BDDA-408D-88F3-D495CE1EA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C3C5-B2A3-46D0-84FF-99FCFB92C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42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78C5E8-3D97-4C8C-8ED7-2D245C6F9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E201E6-3FF6-4C0A-82F9-2D6FB6360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4A6E9EE-EEA9-47A4-941A-654304B84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BAD7C0-989C-4E6E-8AA4-58343471C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18A1-0594-43CD-9506-08010A17E016}" type="datetimeFigureOut">
              <a:rPr lang="fr-FR" smtClean="0"/>
              <a:t>18/09/2018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929E0C-DF85-411A-85A2-FB82C1CEF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65FD871-EEB9-4F14-9CB6-6B80D63A6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C3C5-B2A3-46D0-84FF-99FCFB92C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869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FD948C-16DF-485E-B43A-E26ADB289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1640374-A309-4A8C-B677-28B2144BE7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0FA1B1D-7D69-4776-87B4-02B70A5FB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BE0432-AF6A-4601-9F9E-BD6AA24F2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18A1-0594-43CD-9506-08010A17E016}" type="datetimeFigureOut">
              <a:rPr lang="fr-FR" smtClean="0"/>
              <a:t>18/09/2018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4A6616-BBF0-4F7D-9C54-D78E6ACF1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0755D03-194B-4471-8A74-07EE5DE1D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C3C5-B2A3-46D0-84FF-99FCFB92C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206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4D0C7E0-B405-4807-B5AB-E7BE166D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3B9EDB-1022-465E-9B11-9C259B14E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6C76EA-F81C-4F88-A907-2020F6037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B18A1-0594-43CD-9506-08010A17E016}" type="datetimeFigureOut">
              <a:rPr lang="fr-FR" smtClean="0"/>
              <a:t>18/09/2018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2841D8-4069-4F9F-B6F4-BD53B009A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86D763-567C-47AC-852C-5DEF5FA13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6C3C5-B2A3-46D0-84FF-99FCFB92C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14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associÃ©e">
            <a:extLst>
              <a:ext uri="{FF2B5EF4-FFF2-40B4-BE49-F238E27FC236}">
                <a16:creationId xmlns:a16="http://schemas.microsoft.com/office/drawing/2014/main" id="{33B1F2E3-F3EB-461A-9BA2-8D5B7404D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9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AB582F4-61AF-4E69-807D-A425A3C60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322676" cy="23876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AGDAL MODELE DE GESTION ANCESTRALE DES PARCOURS </a:t>
            </a:r>
            <a:r>
              <a:rPr lang="fr-FR" sz="3200" dirty="0">
                <a:solidFill>
                  <a:schemeClr val="bg1"/>
                </a:solidFill>
                <a:latin typeface="+mn-lt"/>
              </a:rPr>
              <a:t>POUR ATTENUER LES CHANGEMENTS CLIMATIQUES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6832F21-A947-4FD9-B851-12136B250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Dr Fagouri Said </a:t>
            </a:r>
          </a:p>
          <a:p>
            <a:r>
              <a:rPr lang="fr-FR" dirty="0">
                <a:solidFill>
                  <a:schemeClr val="bg1"/>
                </a:solidFill>
              </a:rPr>
              <a:t>Coordinateur Général  du Réseau Arabe des Communautés Pastorales</a:t>
            </a:r>
          </a:p>
          <a:p>
            <a:r>
              <a:rPr lang="fr-FR" dirty="0">
                <a:solidFill>
                  <a:schemeClr val="bg1"/>
                </a:solidFill>
              </a:rPr>
              <a:t>Pasto-Arabic</a:t>
            </a:r>
          </a:p>
        </p:txBody>
      </p:sp>
      <p:pic>
        <p:nvPicPr>
          <p:cNvPr id="5" name="Picture 3" descr="E:\International\Wamip\Wamip Arab\Logo\Logo Prépa\IMG-20161011-WA0018.jpg">
            <a:extLst>
              <a:ext uri="{FF2B5EF4-FFF2-40B4-BE49-F238E27FC236}">
                <a16:creationId xmlns:a16="http://schemas.microsoft.com/office/drawing/2014/main" id="{DCC2AB44-41DA-43E0-B9A4-4E83995E196A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1" t="27041" r="14563" b="30035"/>
          <a:stretch>
            <a:fillRect/>
          </a:stretch>
        </p:blipFill>
        <p:spPr bwMode="auto">
          <a:xfrm>
            <a:off x="10357946" y="331077"/>
            <a:ext cx="1671144" cy="14057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age 5" descr="RÃ©sultat de recherche d'images pour &quot;international land coalition logo&quot;">
            <a:extLst>
              <a:ext uri="{FF2B5EF4-FFF2-40B4-BE49-F238E27FC236}">
                <a16:creationId xmlns:a16="http://schemas.microsoft.com/office/drawing/2014/main" id="{CA7ACEB6-172C-461E-AF8D-EE8F645CB2D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17" y="331077"/>
            <a:ext cx="1182414" cy="11499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5D45D4-D59F-4075-ABA3-DA75FA7734CE}"/>
              </a:ext>
            </a:extLst>
          </p:cNvPr>
          <p:cNvSpPr/>
          <p:nvPr/>
        </p:nvSpPr>
        <p:spPr>
          <a:xfrm>
            <a:off x="3728599" y="3842907"/>
            <a:ext cx="4079708" cy="688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GLF Septembre 2018</a:t>
            </a:r>
            <a:endParaRPr lang="fr-FR" sz="3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780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8A63E7-6ACB-48AC-B751-770EAFFC7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99078" cy="1325563"/>
          </a:xfrm>
        </p:spPr>
        <p:txBody>
          <a:bodyPr/>
          <a:lstStyle/>
          <a:p>
            <a:pPr algn="ctr"/>
            <a:r>
              <a:rPr lang="fr-FR" dirty="0"/>
              <a:t>Plan de l’Exposé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F7BB32-589E-42A3-A776-B7C601DD2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5058"/>
            <a:ext cx="5357884" cy="2719079"/>
          </a:xfrm>
        </p:spPr>
        <p:txBody>
          <a:bodyPr/>
          <a:lstStyle/>
          <a:p>
            <a:r>
              <a:rPr lang="fr-FR" dirty="0"/>
              <a:t>Agdal c’est Quoi ? Et Pourquoi ?</a:t>
            </a:r>
          </a:p>
          <a:p>
            <a:r>
              <a:rPr lang="fr-FR" dirty="0"/>
              <a:t>Agdal sécurité de la communauté</a:t>
            </a:r>
          </a:p>
          <a:p>
            <a:r>
              <a:rPr lang="fr-FR" dirty="0"/>
              <a:t>Agdal c’est la durabilité</a:t>
            </a:r>
          </a:p>
          <a:p>
            <a:r>
              <a:rPr lang="fr-FR" dirty="0"/>
              <a:t> Agdal pourrait être Universel</a:t>
            </a:r>
          </a:p>
          <a:p>
            <a:r>
              <a:rPr lang="fr-FR" dirty="0"/>
              <a:t>Agdal est menacé de disparition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D2CE40E-6182-4DB2-A4B4-F96F71A63F9A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6317777" y="337829"/>
            <a:ext cx="5554638" cy="6124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7868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BF59CF-A0FC-469C-9DE3-92F1804DA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60" y="394138"/>
            <a:ext cx="11902964" cy="1907629"/>
          </a:xfrm>
        </p:spPr>
        <p:txBody>
          <a:bodyPr>
            <a:normAutofit fontScale="90000"/>
          </a:bodyPr>
          <a:lstStyle/>
          <a:p>
            <a:r>
              <a:rPr lang="fr-FR" dirty="0"/>
              <a:t>				</a:t>
            </a:r>
            <a:br>
              <a:rPr lang="fr-FR" dirty="0"/>
            </a:br>
            <a:r>
              <a:rPr lang="fr-FR" dirty="0"/>
              <a:t>				</a:t>
            </a:r>
            <a:r>
              <a:rPr lang="fr-FR" b="1" dirty="0"/>
              <a:t>Introduction</a:t>
            </a:r>
            <a:br>
              <a:rPr lang="fr-FR" b="1" dirty="0"/>
            </a:br>
            <a:br>
              <a:rPr lang="fr-FR" dirty="0"/>
            </a:br>
            <a:r>
              <a:rPr lang="fr-FR" sz="3300" dirty="0"/>
              <a:t>Agdal mise en défens saisonnière des parcours pour:</a:t>
            </a:r>
            <a:br>
              <a:rPr lang="fr-FR" sz="3600" dirty="0"/>
            </a:br>
            <a:endParaRPr lang="fr-FR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4C7296-A2D2-4341-86E3-C2FB3912F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14" y="2554013"/>
            <a:ext cx="11571889" cy="3622950"/>
          </a:xfrm>
        </p:spPr>
        <p:txBody>
          <a:bodyPr/>
          <a:lstStyle/>
          <a:p>
            <a:pPr lvl="2">
              <a:buFont typeface="Wingdings" panose="05000000000000000000" pitchFamily="2" charset="2"/>
              <a:buChar char="ü"/>
            </a:pPr>
            <a:r>
              <a:rPr lang="fr-FR" sz="3200" dirty="0"/>
              <a:t>Atténuer les effets du changement climatique,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3200" dirty="0"/>
              <a:t>Assurer un développement durable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3200" dirty="0"/>
              <a:t>Préserver l’environnement</a:t>
            </a: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EEB681FB-3D46-4DEE-9781-A82EEC485231}"/>
              </a:ext>
            </a:extLst>
          </p:cNvPr>
          <p:cNvSpPr/>
          <p:nvPr/>
        </p:nvSpPr>
        <p:spPr>
          <a:xfrm flipH="1">
            <a:off x="-1" y="4303987"/>
            <a:ext cx="4871545" cy="2554014"/>
          </a:xfrm>
          <a:prstGeom prst="rect">
            <a:avLst/>
          </a:prstGeom>
          <a:blipFill>
            <a:blip r:embed="rId2" cstate="print"/>
            <a:srcRect/>
            <a:stretch>
              <a:fillRect b="-43112"/>
            </a:stretch>
          </a:blipFill>
          <a:ln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lang="fr-FR"/>
          </a:p>
        </p:txBody>
      </p:sp>
      <p:pic>
        <p:nvPicPr>
          <p:cNvPr id="5" name="Image 4" descr="Agdal pastoral de TaÃ®nant dans le Haut Atlas marocain">
            <a:extLst>
              <a:ext uri="{FF2B5EF4-FFF2-40B4-BE49-F238E27FC236}">
                <a16:creationId xmlns:a16="http://schemas.microsoft.com/office/drawing/2014/main" id="{6E5F47E1-BE3F-4E37-8F2E-724C70A9A3E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993" y="4303987"/>
            <a:ext cx="4325007" cy="2554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E:\International\Wamip\Wamip Arab\Logo\Logo Prépa\IMG-20161011-WA0018.jpg">
            <a:extLst>
              <a:ext uri="{FF2B5EF4-FFF2-40B4-BE49-F238E27FC236}">
                <a16:creationId xmlns:a16="http://schemas.microsoft.com/office/drawing/2014/main" id="{76B84AB1-DCE9-4E6E-8774-64157B806571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1" t="27041" r="14563" b="30035"/>
          <a:stretch>
            <a:fillRect/>
          </a:stretch>
        </p:blipFill>
        <p:spPr bwMode="auto">
          <a:xfrm>
            <a:off x="10357946" y="331077"/>
            <a:ext cx="1671144" cy="14057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Image 8" descr="RÃ©sultat de recherche d'images pour &quot;international land coalition logo&quot;">
            <a:extLst>
              <a:ext uri="{FF2B5EF4-FFF2-40B4-BE49-F238E27FC236}">
                <a16:creationId xmlns:a16="http://schemas.microsoft.com/office/drawing/2014/main" id="{388177D2-4FC5-42F0-BDDC-8AE86689784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17" y="331077"/>
            <a:ext cx="1182414" cy="1149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220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B6A837-222B-4678-B9B6-657A5329B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Agdal sécurité de la communauté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BDA3C4-1562-4253-9AA2-F1F7C6F39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76" y="1314625"/>
            <a:ext cx="11022724" cy="2507615"/>
          </a:xfrm>
        </p:spPr>
        <p:txBody>
          <a:bodyPr>
            <a:noAutofit/>
          </a:bodyPr>
          <a:lstStyle/>
          <a:p>
            <a:pPr lvl="2">
              <a:buFont typeface="Wingdings" panose="05000000000000000000" pitchFamily="2" charset="2"/>
              <a:buChar char="ü"/>
            </a:pPr>
            <a:r>
              <a:rPr lang="fr-FR" sz="3200" dirty="0"/>
              <a:t>Reconstitution du stock de graines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3200" dirty="0"/>
              <a:t>Biodiversité des plantes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3200" dirty="0"/>
              <a:t>Pérennisation de l’usage des ressources naturelles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3200" dirty="0"/>
              <a:t>Conservation des Sols des Pâturages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3200" dirty="0"/>
              <a:t>Stockage du Carbonne et Atténuation de l’Effet de Serre </a:t>
            </a:r>
          </a:p>
        </p:txBody>
      </p:sp>
      <p:pic>
        <p:nvPicPr>
          <p:cNvPr id="7" name="Picture 3" descr="E:\International\Wamip\Wamip Arab\Logo\Logo Prépa\IMG-20161011-WA0018.jpg">
            <a:extLst>
              <a:ext uri="{FF2B5EF4-FFF2-40B4-BE49-F238E27FC236}">
                <a16:creationId xmlns:a16="http://schemas.microsoft.com/office/drawing/2014/main" id="{4E334D8A-9D00-49B7-BDAA-1D918E1C3600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1" t="27041" r="14563" b="30035"/>
          <a:stretch>
            <a:fillRect/>
          </a:stretch>
        </p:blipFill>
        <p:spPr bwMode="auto">
          <a:xfrm>
            <a:off x="10465128" y="76847"/>
            <a:ext cx="1671144" cy="14057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Image 7" descr="RÃ©sultat de recherche d'images pour &quot;international land coalition logo&quot;">
            <a:extLst>
              <a:ext uri="{FF2B5EF4-FFF2-40B4-BE49-F238E27FC236}">
                <a16:creationId xmlns:a16="http://schemas.microsoft.com/office/drawing/2014/main" id="{F98F4D55-E306-443D-96AD-3F2427D7295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6" y="76847"/>
            <a:ext cx="1182414" cy="1149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6" name="Picture 8" descr="RÃ©sultat de recherche d'images pour &quot;Construction bergeries sur les Agdals au Maroc&quot;">
            <a:extLst>
              <a:ext uri="{FF2B5EF4-FFF2-40B4-BE49-F238E27FC236}">
                <a16:creationId xmlns:a16="http://schemas.microsoft.com/office/drawing/2014/main" id="{97E898DA-8D03-447D-8197-7B5F19E68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53" y="3822240"/>
            <a:ext cx="4367880" cy="292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Ã©sultat de recherche d'images pour &quot;Construction bergeries sur les Agdals Moyen Atlas au Maroc&quot;">
            <a:extLst>
              <a:ext uri="{FF2B5EF4-FFF2-40B4-BE49-F238E27FC236}">
                <a16:creationId xmlns:a16="http://schemas.microsoft.com/office/drawing/2014/main" id="{A6734B24-E8F6-424F-8368-473B27654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588" y="3814905"/>
            <a:ext cx="4299336" cy="282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59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10FBE1-E827-489E-A3AC-9BE2CC6D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Agdal c’est la durabilité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302C39-C55F-46F7-A1E1-C483EA6ED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07" y="1550335"/>
            <a:ext cx="12034345" cy="1831373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fr-FR" sz="3200" dirty="0"/>
              <a:t>Gestion des territoires et des ayants-droits par les communautés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fr-FR" sz="3200" dirty="0"/>
              <a:t>Gestion par des lois coutumes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fr-FR" sz="3200" dirty="0"/>
              <a:t> Gestion adaptative,  les règles sont négociées chaque début d’année.</a:t>
            </a:r>
          </a:p>
          <a:p>
            <a:endParaRPr lang="fr-FR" sz="3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6EDA7EA-A7AA-4B3D-8120-52A7F8E27667}"/>
              </a:ext>
            </a:extLst>
          </p:cNvPr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-1" y="3381709"/>
            <a:ext cx="4732422" cy="34762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" name="Image 4" descr="http://michaelpeyron.i.m.f.unblog.fr/files/2010/09/702.jpg">
            <a:extLst>
              <a:ext uri="{FF2B5EF4-FFF2-40B4-BE49-F238E27FC236}">
                <a16:creationId xmlns:a16="http://schemas.microsoft.com/office/drawing/2014/main" id="{69A20E80-3F33-4E75-95EF-CECD9FC8404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727" y="3381708"/>
            <a:ext cx="5438274" cy="35045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6" name="Picture 3" descr="E:\International\Wamip\Wamip Arab\Logo\Logo Prépa\IMG-20161011-WA0018.jpg">
            <a:extLst>
              <a:ext uri="{FF2B5EF4-FFF2-40B4-BE49-F238E27FC236}">
                <a16:creationId xmlns:a16="http://schemas.microsoft.com/office/drawing/2014/main" id="{173FC3FB-3271-4F68-A4CB-4CAE6A0AAF60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1" t="27041" r="14563" b="30035"/>
          <a:stretch>
            <a:fillRect/>
          </a:stretch>
        </p:blipFill>
        <p:spPr bwMode="auto">
          <a:xfrm>
            <a:off x="10357946" y="331077"/>
            <a:ext cx="1671144" cy="14057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age 6" descr="RÃ©sultat de recherche d'images pour &quot;international land coalition logo&quot;">
            <a:extLst>
              <a:ext uri="{FF2B5EF4-FFF2-40B4-BE49-F238E27FC236}">
                <a16:creationId xmlns:a16="http://schemas.microsoft.com/office/drawing/2014/main" id="{AD94DBA1-FCEF-4FAA-A8F3-C2C033903A3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17" y="331077"/>
            <a:ext cx="1182414" cy="1149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2736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F8FBD7-D643-4CD2-AF98-CA147B6A8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Agdal pourrait être Universel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0724E0-A00C-4769-878B-4610EF4DB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59" y="1258067"/>
            <a:ext cx="11209282" cy="273060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FR" sz="3200" dirty="0"/>
              <a:t>Agdal pratique semblable à  ‘’Hima’’ chez les arabes,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3200" dirty="0"/>
              <a:t>Mises en défens sont connues chez d’autres  pasteurs du monde,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3200" dirty="0"/>
              <a:t>Superficies pastorales sont énormes à travers le monde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3200" dirty="0"/>
              <a:t>Agdal pourrait être un outil fondamental pour lutter contre le changement climatique.</a:t>
            </a:r>
          </a:p>
        </p:txBody>
      </p:sp>
      <p:pic>
        <p:nvPicPr>
          <p:cNvPr id="6" name="Picture 3" descr="E:\International\Wamip\Wamip Arab\Logo\Logo Prépa\IMG-20161011-WA0018.jpg">
            <a:extLst>
              <a:ext uri="{FF2B5EF4-FFF2-40B4-BE49-F238E27FC236}">
                <a16:creationId xmlns:a16="http://schemas.microsoft.com/office/drawing/2014/main" id="{92F01521-DD4D-4969-BBBB-EF247F67FB7D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1" t="27041" r="14563" b="30035"/>
          <a:stretch>
            <a:fillRect/>
          </a:stretch>
        </p:blipFill>
        <p:spPr bwMode="auto">
          <a:xfrm>
            <a:off x="10357946" y="331077"/>
            <a:ext cx="1671144" cy="14057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age 6" descr="RÃ©sultat de recherche d'images pour &quot;international land coalition logo&quot;">
            <a:extLst>
              <a:ext uri="{FF2B5EF4-FFF2-40B4-BE49-F238E27FC236}">
                <a16:creationId xmlns:a16="http://schemas.microsoft.com/office/drawing/2014/main" id="{3E9ACE16-0C21-43B7-9C12-FAE34F985CB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1" y="219591"/>
            <a:ext cx="1182414" cy="1149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Agdal de Yagour dans le Haut Atlas marocain">
            <a:extLst>
              <a:ext uri="{FF2B5EF4-FFF2-40B4-BE49-F238E27FC236}">
                <a16:creationId xmlns:a16="http://schemas.microsoft.com/office/drawing/2014/main" id="{BE52CAA6-EA59-4F43-B103-F44CAD76A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560" y="3746825"/>
            <a:ext cx="4542440" cy="299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allÃ©e des AÃ¯t Bouguemez dans le Haut Atlas central marocain">
            <a:extLst>
              <a:ext uri="{FF2B5EF4-FFF2-40B4-BE49-F238E27FC236}">
                <a16:creationId xmlns:a16="http://schemas.microsoft.com/office/drawing/2014/main" id="{63AC9934-4F09-498E-AD43-F3C6F3962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57851"/>
            <a:ext cx="4852220" cy="29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894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FD747F-8434-4BED-ACC0-24C6EED45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Agdal est menacé de disparition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196B61-5D94-4835-AB30-F1156763F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2030"/>
            <a:ext cx="10515600" cy="3881492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fr-FR" sz="3200" dirty="0"/>
              <a:t>Problèmes écologiques (surpâturage, érosion, déforestation, changement climatique…)  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fr-FR" sz="3200" dirty="0"/>
              <a:t>Problèmes sociaux, (Croissance démographie , migrations et exode rural…)  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3200" dirty="0"/>
              <a:t>Problèmes politiques, Projet de développement, Tutelle de l’Autorité, Monopole du forestier,  Non reconnaissance légale  des lois coutumières</a:t>
            </a:r>
          </a:p>
        </p:txBody>
      </p:sp>
      <p:pic>
        <p:nvPicPr>
          <p:cNvPr id="7" name="Picture 3" descr="E:\International\Wamip\Wamip Arab\Logo\Logo Prépa\IMG-20161011-WA0018.jpg">
            <a:extLst>
              <a:ext uri="{FF2B5EF4-FFF2-40B4-BE49-F238E27FC236}">
                <a16:creationId xmlns:a16="http://schemas.microsoft.com/office/drawing/2014/main" id="{E891C038-E85E-4AF6-8862-226B351B47C6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1" t="27041" r="14563" b="30035"/>
          <a:stretch>
            <a:fillRect/>
          </a:stretch>
        </p:blipFill>
        <p:spPr bwMode="auto">
          <a:xfrm>
            <a:off x="10357946" y="331077"/>
            <a:ext cx="1671144" cy="14057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Image 7" descr="RÃ©sultat de recherche d'images pour &quot;international land coalition logo&quot;">
            <a:extLst>
              <a:ext uri="{FF2B5EF4-FFF2-40B4-BE49-F238E27FC236}">
                <a16:creationId xmlns:a16="http://schemas.microsoft.com/office/drawing/2014/main" id="{DF4BDF51-B18E-46C1-A159-9A75CEE441D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93" y="128697"/>
            <a:ext cx="1182414" cy="1149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VallÃ©e des AÃ¯t Bouguemez dans le Haut Atlas central marocain">
            <a:extLst>
              <a:ext uri="{FF2B5EF4-FFF2-40B4-BE49-F238E27FC236}">
                <a16:creationId xmlns:a16="http://schemas.microsoft.com/office/drawing/2014/main" id="{3213EF5B-5D96-475C-8759-4DF1E11E1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8" y="4714510"/>
            <a:ext cx="2483893" cy="186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Village dans la vallÃ©e de l'AÃ¯t Bouguemez dans le Haut Atlas marocain">
            <a:extLst>
              <a:ext uri="{FF2B5EF4-FFF2-40B4-BE49-F238E27FC236}">
                <a16:creationId xmlns:a16="http://schemas.microsoft.com/office/drawing/2014/main" id="{0183B936-AF62-461B-A346-BEBCB391E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999" y="4714510"/>
            <a:ext cx="2483893" cy="186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292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F24C3F-F7E2-4C2C-9B04-0915E2689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Soutien urgent des Agdals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4EAE69-CF35-4AE0-80DB-D5A245D45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3440058"/>
          </a:xfrm>
        </p:spPr>
        <p:txBody>
          <a:bodyPr>
            <a:noAutofit/>
          </a:bodyPr>
          <a:lstStyle/>
          <a:p>
            <a:r>
              <a:rPr lang="fr-FR" sz="3200" dirty="0"/>
              <a:t>Maintient de ces pratiques durables </a:t>
            </a:r>
          </a:p>
          <a:p>
            <a:r>
              <a:rPr lang="fr-FR" sz="3200" dirty="0"/>
              <a:t>Donner les Outils de gestion modernes aux communautés pastorales locales </a:t>
            </a:r>
          </a:p>
          <a:p>
            <a:r>
              <a:rPr lang="fr-FR" sz="3200" dirty="0"/>
              <a:t>Reconnaitre les règles coutumières par des lois modernes</a:t>
            </a:r>
          </a:p>
          <a:p>
            <a:r>
              <a:rPr lang="fr-FR" sz="3200" dirty="0"/>
              <a:t>Remplacer les Communautés éthiques dont les règles tendent à disparaitre par des Associations ou coopératives avec des statuts règlementaires</a:t>
            </a:r>
          </a:p>
        </p:txBody>
      </p:sp>
      <p:pic>
        <p:nvPicPr>
          <p:cNvPr id="7" name="Picture 3" descr="E:\International\Wamip\Wamip Arab\Logo\Logo Prépa\IMG-20161011-WA0018.jpg">
            <a:extLst>
              <a:ext uri="{FF2B5EF4-FFF2-40B4-BE49-F238E27FC236}">
                <a16:creationId xmlns:a16="http://schemas.microsoft.com/office/drawing/2014/main" id="{FA785559-3A69-4AD7-89E3-782FD2716B68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1" t="27041" r="14563" b="30035"/>
          <a:stretch>
            <a:fillRect/>
          </a:stretch>
        </p:blipFill>
        <p:spPr bwMode="auto">
          <a:xfrm>
            <a:off x="10357946" y="331077"/>
            <a:ext cx="1671144" cy="14057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Image 7" descr="RÃ©sultat de recherche d'images pour &quot;international land coalition logo&quot;">
            <a:extLst>
              <a:ext uri="{FF2B5EF4-FFF2-40B4-BE49-F238E27FC236}">
                <a16:creationId xmlns:a16="http://schemas.microsoft.com/office/drawing/2014/main" id="{11D0471E-3356-474B-A701-3496F18B3E1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5" y="175600"/>
            <a:ext cx="1182414" cy="1149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26097E17-E4C5-4840-8CE5-0651CE3E8DCC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6828503" y="4343343"/>
            <a:ext cx="4780588" cy="2378187"/>
          </a:xfrm>
          <a:prstGeom prst="rect">
            <a:avLst/>
          </a:prstGeom>
          <a:noFill/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EBFADFD5-0342-4A26-966E-415A9B2FBC93}"/>
              </a:ext>
            </a:extLst>
          </p:cNvPr>
          <p:cNvSpPr txBox="1">
            <a:spLocks/>
          </p:cNvSpPr>
          <p:nvPr/>
        </p:nvSpPr>
        <p:spPr>
          <a:xfrm>
            <a:off x="7046763" y="4869653"/>
            <a:ext cx="4146755" cy="662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dirty="0">
                <a:solidFill>
                  <a:schemeClr val="bg1"/>
                </a:solidFill>
              </a:rPr>
              <a:t>Agdal mis en culture</a:t>
            </a:r>
          </a:p>
        </p:txBody>
      </p:sp>
    </p:spTree>
    <p:extLst>
      <p:ext uri="{BB962C8B-B14F-4D97-AF65-F5344CB8AC3E}">
        <p14:creationId xmlns:p14="http://schemas.microsoft.com/office/powerpoint/2010/main" val="3526203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cairn.info/loadimg.php?FILE=TC1/TC_063/TC_063_0130/TC_063_0130_img-7.jpg">
            <a:extLst>
              <a:ext uri="{FF2B5EF4-FFF2-40B4-BE49-F238E27FC236}">
                <a16:creationId xmlns:a16="http://schemas.microsoft.com/office/drawing/2014/main" id="{3D307EC3-D581-44B1-9CC5-2E48258032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2591"/>
            <a:ext cx="6401334" cy="479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cairn.info/loadimg.php?FILE=TC1/TC_063/TC_063_0130/TC_063_0130_img-1.jpg">
            <a:extLst>
              <a:ext uri="{FF2B5EF4-FFF2-40B4-BE49-F238E27FC236}">
                <a16:creationId xmlns:a16="http://schemas.microsoft.com/office/drawing/2014/main" id="{AFE3FA2A-3D23-4DF5-B9F0-14A4FA8F09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6" b="6184"/>
          <a:stretch/>
        </p:blipFill>
        <p:spPr bwMode="auto">
          <a:xfrm>
            <a:off x="7048500" y="1897297"/>
            <a:ext cx="4775874" cy="496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E24D5BDA-293F-44C1-BE8B-A105A9E83CF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73680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C00000"/>
                </a:solidFill>
              </a:rPr>
              <a:t>Merci Pour Votre Attention</a:t>
            </a:r>
          </a:p>
        </p:txBody>
      </p:sp>
      <p:pic>
        <p:nvPicPr>
          <p:cNvPr id="5" name="Picture 3" descr="E:\International\Wamip\Wamip Arab\Logo\Logo Prépa\IMG-20161011-WA0018.jpg">
            <a:extLst>
              <a:ext uri="{FF2B5EF4-FFF2-40B4-BE49-F238E27FC236}">
                <a16:creationId xmlns:a16="http://schemas.microsoft.com/office/drawing/2014/main" id="{472A8D83-9487-4261-95C9-771A43D8EF31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1" t="27041" r="14563" b="30035"/>
          <a:stretch>
            <a:fillRect/>
          </a:stretch>
        </p:blipFill>
        <p:spPr bwMode="auto">
          <a:xfrm>
            <a:off x="10153230" y="165538"/>
            <a:ext cx="1671144" cy="14057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age 5" descr="RÃ©sultat de recherche d'images pour &quot;international land coalition logo&quot;">
            <a:extLst>
              <a:ext uri="{FF2B5EF4-FFF2-40B4-BE49-F238E27FC236}">
                <a16:creationId xmlns:a16="http://schemas.microsoft.com/office/drawing/2014/main" id="{A63DD515-BB0B-413A-BCAC-0C2B42859AA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17" y="331077"/>
            <a:ext cx="1182414" cy="1149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18230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278</Words>
  <Application>Microsoft Office PowerPoint</Application>
  <PresentationFormat>Grand écran</PresentationFormat>
  <Paragraphs>41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Thème Office</vt:lpstr>
      <vt:lpstr>AGDAL MODELE DE GESTION ANCESTRALE DES PARCOURS POUR ATTENUER LES CHANGEMENTS CLIMATIQUES</vt:lpstr>
      <vt:lpstr>Plan de l’Exposé</vt:lpstr>
      <vt:lpstr>         Introduction  Agdal mise en défens saisonnière des parcours pour: </vt:lpstr>
      <vt:lpstr>Agdal sécurité de la communauté </vt:lpstr>
      <vt:lpstr>Agdal c’est la durabilité</vt:lpstr>
      <vt:lpstr>Agdal pourrait être Universel</vt:lpstr>
      <vt:lpstr>Agdal est menacé de disparition</vt:lpstr>
      <vt:lpstr>Soutien urgent des Agdals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AGDAL GESTION ANCESTRALE DES PARCOURS :</dc:title>
  <dc:creator>Said Fagouri</dc:creator>
  <cp:lastModifiedBy>Said Fagouri</cp:lastModifiedBy>
  <cp:revision>24</cp:revision>
  <cp:lastPrinted>2018-08-10T17:19:05Z</cp:lastPrinted>
  <dcterms:created xsi:type="dcterms:W3CDTF">2018-08-01T18:04:53Z</dcterms:created>
  <dcterms:modified xsi:type="dcterms:W3CDTF">2018-09-18T19:38:28Z</dcterms:modified>
</cp:coreProperties>
</file>