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93" r:id="rId2"/>
    <p:sldMasterId id="2147483817" r:id="rId3"/>
    <p:sldMasterId id="2147483829" r:id="rId4"/>
    <p:sldMasterId id="2147483841" r:id="rId5"/>
    <p:sldMasterId id="2147483853" r:id="rId6"/>
    <p:sldMasterId id="2147483864" r:id="rId7"/>
    <p:sldMasterId id="2147483878" r:id="rId8"/>
  </p:sldMasterIdLst>
  <p:notesMasterIdLst>
    <p:notesMasterId r:id="rId26"/>
  </p:notesMasterIdLst>
  <p:sldIdLst>
    <p:sldId id="284" r:id="rId9"/>
    <p:sldId id="286" r:id="rId10"/>
    <p:sldId id="323" r:id="rId11"/>
    <p:sldId id="267" r:id="rId12"/>
    <p:sldId id="300" r:id="rId13"/>
    <p:sldId id="308" r:id="rId14"/>
    <p:sldId id="293" r:id="rId15"/>
    <p:sldId id="287" r:id="rId16"/>
    <p:sldId id="325" r:id="rId17"/>
    <p:sldId id="324" r:id="rId18"/>
    <p:sldId id="317" r:id="rId19"/>
    <p:sldId id="322" r:id="rId20"/>
    <p:sldId id="295" r:id="rId21"/>
    <p:sldId id="292" r:id="rId22"/>
    <p:sldId id="326" r:id="rId23"/>
    <p:sldId id="327" r:id="rId24"/>
    <p:sldId id="29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ea Hilhorst" initials="T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50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1-06T17:53:11.332" idx="2">
    <p:pos x="3305" y="1219"/>
    <p:text>changed  - pelase check</p:text>
    <p:extLst>
      <p:ext uri="{C676402C-5697-4E1C-873F-D02D1690AC5C}">
        <p15:threadingInfo xmlns:p15="http://schemas.microsoft.com/office/powerpoint/2012/main" timeZoneBias="30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727CBA-992E-4819-8249-F1BB88113F0D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2D354D1-AE75-4D88-B361-B4299A600268}">
      <dgm:prSet phldrT="[Text]" custT="1"/>
      <dgm:spPr/>
      <dgm:t>
        <a:bodyPr/>
        <a:lstStyle/>
        <a:p>
          <a:r>
            <a:rPr lang="en-GB" sz="1600" dirty="0"/>
            <a:t>World Bank, UN </a:t>
          </a:r>
          <a:r>
            <a:rPr lang="en-GB" sz="1200" dirty="0"/>
            <a:t>agencies</a:t>
          </a:r>
          <a:r>
            <a:rPr lang="en-GB" sz="1600" dirty="0"/>
            <a:t>, others </a:t>
          </a:r>
        </a:p>
      </dgm:t>
    </dgm:pt>
    <dgm:pt modelId="{21B8CA46-7E03-4CD1-B9F3-6949BFB987B8}" type="parTrans" cxnId="{6238D8A3-42FC-43B3-ABBC-580D5BC09189}">
      <dgm:prSet/>
      <dgm:spPr/>
      <dgm:t>
        <a:bodyPr/>
        <a:lstStyle/>
        <a:p>
          <a:endParaRPr lang="en-GB"/>
        </a:p>
      </dgm:t>
    </dgm:pt>
    <dgm:pt modelId="{30B654E8-B801-424A-B14C-AFBD8D391291}" type="sibTrans" cxnId="{6238D8A3-42FC-43B3-ABBC-580D5BC09189}">
      <dgm:prSet/>
      <dgm:spPr/>
      <dgm:t>
        <a:bodyPr/>
        <a:lstStyle/>
        <a:p>
          <a:r>
            <a:rPr lang="en-GB" dirty="0"/>
            <a:t>GLTN </a:t>
          </a:r>
        </a:p>
      </dgm:t>
    </dgm:pt>
    <dgm:pt modelId="{02B3F574-3E90-4BEA-BF43-58E0184B8B5A}">
      <dgm:prSet phldrT="[Text]" custT="1"/>
      <dgm:spPr/>
      <dgm:t>
        <a:bodyPr/>
        <a:lstStyle/>
        <a:p>
          <a:r>
            <a:rPr lang="en-GB" sz="1400" dirty="0"/>
            <a:t>Global Partners</a:t>
          </a:r>
        </a:p>
      </dgm:t>
    </dgm:pt>
    <dgm:pt modelId="{68AF5441-FFD9-4DF8-BE7F-BE79D383A57A}" type="parTrans" cxnId="{0C2DA4AB-4E5E-48A5-92F7-54A568A4CFF7}">
      <dgm:prSet/>
      <dgm:spPr/>
      <dgm:t>
        <a:bodyPr/>
        <a:lstStyle/>
        <a:p>
          <a:endParaRPr lang="en-GB"/>
        </a:p>
      </dgm:t>
    </dgm:pt>
    <dgm:pt modelId="{454FE2FB-A859-4302-9CC1-595ADEB71F22}" type="sibTrans" cxnId="{0C2DA4AB-4E5E-48A5-92F7-54A568A4CFF7}">
      <dgm:prSet/>
      <dgm:spPr/>
      <dgm:t>
        <a:bodyPr/>
        <a:lstStyle/>
        <a:p>
          <a:endParaRPr lang="en-GB"/>
        </a:p>
      </dgm:t>
    </dgm:pt>
    <dgm:pt modelId="{ECC4787A-5D53-4BD8-886B-2A4A8FBD71B3}">
      <dgm:prSet phldrT="[Text]" custT="1"/>
      <dgm:spPr/>
      <dgm:t>
        <a:bodyPr/>
        <a:lstStyle/>
        <a:p>
          <a:r>
            <a:rPr lang="en-GB" sz="1400" dirty="0"/>
            <a:t>Country </a:t>
          </a:r>
          <a:r>
            <a:rPr lang="en-GB" sz="1050" dirty="0"/>
            <a:t>Government</a:t>
          </a:r>
          <a:r>
            <a:rPr lang="en-GB" sz="1400" dirty="0"/>
            <a:t>, Networks &amp; Civil Society</a:t>
          </a:r>
          <a:endParaRPr lang="en-GB" sz="1050" dirty="0"/>
        </a:p>
      </dgm:t>
    </dgm:pt>
    <dgm:pt modelId="{325D115B-5693-4D56-B9A4-8FA99F73FDAC}" type="parTrans" cxnId="{49AEA67D-ECF5-45B3-AF4D-4B6099E7CC16}">
      <dgm:prSet/>
      <dgm:spPr/>
      <dgm:t>
        <a:bodyPr/>
        <a:lstStyle/>
        <a:p>
          <a:endParaRPr lang="en-GB"/>
        </a:p>
      </dgm:t>
    </dgm:pt>
    <dgm:pt modelId="{55DEC24F-F3F3-4DB6-92E9-FF065AC772FE}" type="sibTrans" cxnId="{49AEA67D-ECF5-45B3-AF4D-4B6099E7CC16}">
      <dgm:prSet custT="1"/>
      <dgm:spPr/>
      <dgm:t>
        <a:bodyPr/>
        <a:lstStyle/>
        <a:p>
          <a:r>
            <a:rPr lang="en-GB" sz="900" strike="noStrike" dirty="0"/>
            <a:t>Bilateral /multi lateral initiatives </a:t>
          </a:r>
          <a:r>
            <a:rPr lang="en-GB" sz="1000" strike="noStrike" dirty="0"/>
            <a:t>and</a:t>
          </a:r>
          <a:r>
            <a:rPr lang="en-GB" sz="900" strike="noStrike" dirty="0"/>
            <a:t> partners country level</a:t>
          </a:r>
        </a:p>
      </dgm:t>
    </dgm:pt>
    <dgm:pt modelId="{447450D6-CE5E-4CBA-AAF5-22341559DD45}">
      <dgm:prSet phldrT="[Text]" custT="1"/>
      <dgm:spPr/>
      <dgm:t>
        <a:bodyPr/>
        <a:lstStyle/>
        <a:p>
          <a:r>
            <a:rPr lang="en-GB" sz="1600" dirty="0"/>
            <a:t>National Partners</a:t>
          </a:r>
        </a:p>
      </dgm:t>
    </dgm:pt>
    <dgm:pt modelId="{1CB23598-8F9D-4781-A11A-1BD257017BE4}" type="parTrans" cxnId="{682669BE-2BC9-4FA9-877D-9B105A8A88A6}">
      <dgm:prSet/>
      <dgm:spPr/>
      <dgm:t>
        <a:bodyPr/>
        <a:lstStyle/>
        <a:p>
          <a:endParaRPr lang="en-GB"/>
        </a:p>
      </dgm:t>
    </dgm:pt>
    <dgm:pt modelId="{07122D9E-CF70-4926-BA06-0C92D6059FAF}" type="sibTrans" cxnId="{682669BE-2BC9-4FA9-877D-9B105A8A88A6}">
      <dgm:prSet/>
      <dgm:spPr/>
      <dgm:t>
        <a:bodyPr/>
        <a:lstStyle/>
        <a:p>
          <a:endParaRPr lang="en-GB"/>
        </a:p>
      </dgm:t>
    </dgm:pt>
    <dgm:pt modelId="{BE286F60-89CA-4461-BDDE-BFA53F09CB21}">
      <dgm:prSet phldrT="[Text]" custT="1"/>
      <dgm:spPr/>
      <dgm:t>
        <a:bodyPr/>
        <a:lstStyle/>
        <a:p>
          <a:r>
            <a:rPr lang="en-GB" sz="2000" dirty="0"/>
            <a:t>LPI</a:t>
          </a:r>
        </a:p>
      </dgm:t>
    </dgm:pt>
    <dgm:pt modelId="{E26B159D-924B-48DB-9D8C-D9DEE6965F04}" type="parTrans" cxnId="{740EB7EE-0D28-4B22-9412-080A2455A00E}">
      <dgm:prSet/>
      <dgm:spPr/>
      <dgm:t>
        <a:bodyPr/>
        <a:lstStyle/>
        <a:p>
          <a:endParaRPr lang="en-GB"/>
        </a:p>
      </dgm:t>
    </dgm:pt>
    <dgm:pt modelId="{E61B09C2-CB74-4B57-BA8D-D212F8B9C5A8}" type="sibTrans" cxnId="{740EB7EE-0D28-4B22-9412-080A2455A00E}">
      <dgm:prSet custT="1"/>
      <dgm:spPr/>
      <dgm:t>
        <a:bodyPr/>
        <a:lstStyle/>
        <a:p>
          <a:r>
            <a:rPr lang="en-GB" sz="2000" dirty="0"/>
            <a:t>UNECA </a:t>
          </a:r>
          <a:r>
            <a:rPr lang="en-GB" sz="1200" dirty="0"/>
            <a:t>others</a:t>
          </a:r>
        </a:p>
      </dgm:t>
    </dgm:pt>
    <dgm:pt modelId="{E498000B-0E8B-4628-A9AA-32DD0E78C085}">
      <dgm:prSet phldrT="[Text]" custT="1"/>
      <dgm:spPr/>
      <dgm:t>
        <a:bodyPr/>
        <a:lstStyle/>
        <a:p>
          <a:r>
            <a:rPr lang="en-GB" sz="1800" dirty="0"/>
            <a:t>Regional Partners</a:t>
          </a:r>
        </a:p>
      </dgm:t>
    </dgm:pt>
    <dgm:pt modelId="{1EEDE7F8-898D-4CFE-8C1F-5C7FF2388008}" type="parTrans" cxnId="{8E9A5498-F9B6-449B-AD0D-CCD0FBB339F1}">
      <dgm:prSet/>
      <dgm:spPr/>
      <dgm:t>
        <a:bodyPr/>
        <a:lstStyle/>
        <a:p>
          <a:endParaRPr lang="en-GB"/>
        </a:p>
      </dgm:t>
    </dgm:pt>
    <dgm:pt modelId="{FEC02188-52D8-4765-B523-9326A3AD882E}" type="sibTrans" cxnId="{8E9A5498-F9B6-449B-AD0D-CCD0FBB339F1}">
      <dgm:prSet/>
      <dgm:spPr/>
      <dgm:t>
        <a:bodyPr/>
        <a:lstStyle/>
        <a:p>
          <a:endParaRPr lang="en-GB"/>
        </a:p>
      </dgm:t>
    </dgm:pt>
    <dgm:pt modelId="{D204DDB7-187E-45C9-803C-6100D2B7F246}" type="pres">
      <dgm:prSet presAssocID="{ED727CBA-992E-4819-8249-F1BB88113F0D}" presName="Name0" presStyleCnt="0">
        <dgm:presLayoutVars>
          <dgm:chMax/>
          <dgm:chPref/>
          <dgm:dir/>
          <dgm:animLvl val="lvl"/>
        </dgm:presLayoutVars>
      </dgm:prSet>
      <dgm:spPr/>
    </dgm:pt>
    <dgm:pt modelId="{F4DDDE64-B106-4E91-95C6-EF275F72EB8E}" type="pres">
      <dgm:prSet presAssocID="{62D354D1-AE75-4D88-B361-B4299A600268}" presName="composite" presStyleCnt="0"/>
      <dgm:spPr/>
    </dgm:pt>
    <dgm:pt modelId="{B40F1164-C5EA-4501-AE7C-88C232E8074B}" type="pres">
      <dgm:prSet presAssocID="{62D354D1-AE75-4D88-B361-B4299A600268}" presName="Parent1" presStyleLbl="node1" presStyleIdx="0" presStyleCnt="6" custScaleX="118595">
        <dgm:presLayoutVars>
          <dgm:chMax val="1"/>
          <dgm:chPref val="1"/>
          <dgm:bulletEnabled val="1"/>
        </dgm:presLayoutVars>
      </dgm:prSet>
      <dgm:spPr/>
    </dgm:pt>
    <dgm:pt modelId="{675850D4-600B-4B05-B6D4-2E9AF95E3BC8}" type="pres">
      <dgm:prSet presAssocID="{62D354D1-AE75-4D88-B361-B4299A600268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70C0CE8-DC4C-441D-9C4D-0F53FEC27452}" type="pres">
      <dgm:prSet presAssocID="{62D354D1-AE75-4D88-B361-B4299A600268}" presName="BalanceSpacing" presStyleCnt="0"/>
      <dgm:spPr/>
    </dgm:pt>
    <dgm:pt modelId="{2B1D67F5-F9D4-464A-ABB1-AECC3C64DB5A}" type="pres">
      <dgm:prSet presAssocID="{62D354D1-AE75-4D88-B361-B4299A600268}" presName="BalanceSpacing1" presStyleCnt="0"/>
      <dgm:spPr/>
    </dgm:pt>
    <dgm:pt modelId="{3F9341FD-EDCF-4003-8AD9-3D663694027C}" type="pres">
      <dgm:prSet presAssocID="{30B654E8-B801-424A-B14C-AFBD8D391291}" presName="Accent1Text" presStyleLbl="node1" presStyleIdx="1" presStyleCnt="6"/>
      <dgm:spPr/>
    </dgm:pt>
    <dgm:pt modelId="{91029641-81F3-47C4-AFA3-CC9C5092877A}" type="pres">
      <dgm:prSet presAssocID="{30B654E8-B801-424A-B14C-AFBD8D391291}" presName="spaceBetweenRectangles" presStyleCnt="0"/>
      <dgm:spPr/>
    </dgm:pt>
    <dgm:pt modelId="{6E4C1628-B474-417E-98C1-94FADABE423C}" type="pres">
      <dgm:prSet presAssocID="{ECC4787A-5D53-4BD8-886B-2A4A8FBD71B3}" presName="composite" presStyleCnt="0"/>
      <dgm:spPr/>
    </dgm:pt>
    <dgm:pt modelId="{7725D60D-2547-4FF9-9B67-2A3F049580DD}" type="pres">
      <dgm:prSet presAssocID="{ECC4787A-5D53-4BD8-886B-2A4A8FBD71B3}" presName="Parent1" presStyleLbl="node1" presStyleIdx="2" presStyleCnt="6" custScaleX="132168" custScaleY="99575">
        <dgm:presLayoutVars>
          <dgm:chMax val="1"/>
          <dgm:chPref val="1"/>
          <dgm:bulletEnabled val="1"/>
        </dgm:presLayoutVars>
      </dgm:prSet>
      <dgm:spPr/>
    </dgm:pt>
    <dgm:pt modelId="{5D8502B3-9C0E-452F-97A9-0E8BF8D580EB}" type="pres">
      <dgm:prSet presAssocID="{ECC4787A-5D53-4BD8-886B-2A4A8FBD71B3}" presName="Childtext1" presStyleLbl="revTx" presStyleIdx="1" presStyleCnt="3" custScaleX="75731" custScaleY="117165">
        <dgm:presLayoutVars>
          <dgm:chMax val="0"/>
          <dgm:chPref val="0"/>
          <dgm:bulletEnabled val="1"/>
        </dgm:presLayoutVars>
      </dgm:prSet>
      <dgm:spPr/>
    </dgm:pt>
    <dgm:pt modelId="{C8CCD56C-E98F-4B1F-92E8-0CB89C94767B}" type="pres">
      <dgm:prSet presAssocID="{ECC4787A-5D53-4BD8-886B-2A4A8FBD71B3}" presName="BalanceSpacing" presStyleCnt="0"/>
      <dgm:spPr/>
    </dgm:pt>
    <dgm:pt modelId="{873A443B-A4F6-47C4-ADD7-611AC56336FF}" type="pres">
      <dgm:prSet presAssocID="{ECC4787A-5D53-4BD8-886B-2A4A8FBD71B3}" presName="BalanceSpacing1" presStyleCnt="0"/>
      <dgm:spPr/>
    </dgm:pt>
    <dgm:pt modelId="{5E1E5C26-63D4-476D-BC39-4C417DCAAFDB}" type="pres">
      <dgm:prSet presAssocID="{55DEC24F-F3F3-4DB6-92E9-FF065AC772FE}" presName="Accent1Text" presStyleLbl="node1" presStyleIdx="3" presStyleCnt="6"/>
      <dgm:spPr/>
    </dgm:pt>
    <dgm:pt modelId="{70308C3B-ACD8-442C-B49B-86C7D03981BD}" type="pres">
      <dgm:prSet presAssocID="{55DEC24F-F3F3-4DB6-92E9-FF065AC772FE}" presName="spaceBetweenRectangles" presStyleCnt="0"/>
      <dgm:spPr/>
    </dgm:pt>
    <dgm:pt modelId="{79315030-0E6B-4386-A8A9-C92E47E6D768}" type="pres">
      <dgm:prSet presAssocID="{BE286F60-89CA-4461-BDDE-BFA53F09CB21}" presName="composite" presStyleCnt="0"/>
      <dgm:spPr/>
    </dgm:pt>
    <dgm:pt modelId="{3870E4CA-F822-45F5-BDAB-4A02DAE878F6}" type="pres">
      <dgm:prSet presAssocID="{BE286F60-89CA-4461-BDDE-BFA53F09CB2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99B60BF0-5098-49A9-BA25-255F2FCF259E}" type="pres">
      <dgm:prSet presAssocID="{BE286F60-89CA-4461-BDDE-BFA53F09CB2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B576ABE4-93C1-4186-80A2-349057624D7E}" type="pres">
      <dgm:prSet presAssocID="{BE286F60-89CA-4461-BDDE-BFA53F09CB21}" presName="BalanceSpacing" presStyleCnt="0"/>
      <dgm:spPr/>
    </dgm:pt>
    <dgm:pt modelId="{32868784-BC1D-4EB8-B84F-9093BA3B723A}" type="pres">
      <dgm:prSet presAssocID="{BE286F60-89CA-4461-BDDE-BFA53F09CB21}" presName="BalanceSpacing1" presStyleCnt="0"/>
      <dgm:spPr/>
    </dgm:pt>
    <dgm:pt modelId="{1C24FE69-F13E-4B12-BA82-7B9300EA8E2C}" type="pres">
      <dgm:prSet presAssocID="{E61B09C2-CB74-4B57-BA8D-D212F8B9C5A8}" presName="Accent1Text" presStyleLbl="node1" presStyleIdx="5" presStyleCnt="6"/>
      <dgm:spPr/>
    </dgm:pt>
  </dgm:ptLst>
  <dgm:cxnLst>
    <dgm:cxn modelId="{C11CDA04-AB1E-4DD8-9C06-349CB4C7578A}" type="presOf" srcId="{E61B09C2-CB74-4B57-BA8D-D212F8B9C5A8}" destId="{1C24FE69-F13E-4B12-BA82-7B9300EA8E2C}" srcOrd="0" destOrd="0" presId="urn:microsoft.com/office/officeart/2008/layout/AlternatingHexagons"/>
    <dgm:cxn modelId="{65E9510F-742F-40C6-AB55-5DA6313F080C}" type="presOf" srcId="{02B3F574-3E90-4BEA-BF43-58E0184B8B5A}" destId="{675850D4-600B-4B05-B6D4-2E9AF95E3BC8}" srcOrd="0" destOrd="0" presId="urn:microsoft.com/office/officeart/2008/layout/AlternatingHexagons"/>
    <dgm:cxn modelId="{8800D617-BAFC-4C03-A309-E02E08851C1D}" type="presOf" srcId="{55DEC24F-F3F3-4DB6-92E9-FF065AC772FE}" destId="{5E1E5C26-63D4-476D-BC39-4C417DCAAFDB}" srcOrd="0" destOrd="0" presId="urn:microsoft.com/office/officeart/2008/layout/AlternatingHexagons"/>
    <dgm:cxn modelId="{0EFEBF29-9295-4AA3-BF39-CA1A2EC0C3ED}" type="presOf" srcId="{30B654E8-B801-424A-B14C-AFBD8D391291}" destId="{3F9341FD-EDCF-4003-8AD9-3D663694027C}" srcOrd="0" destOrd="0" presId="urn:microsoft.com/office/officeart/2008/layout/AlternatingHexagons"/>
    <dgm:cxn modelId="{E677613F-8BAA-41C1-AF87-C4D56886B77D}" type="presOf" srcId="{BE286F60-89CA-4461-BDDE-BFA53F09CB21}" destId="{3870E4CA-F822-45F5-BDAB-4A02DAE878F6}" srcOrd="0" destOrd="0" presId="urn:microsoft.com/office/officeart/2008/layout/AlternatingHexagons"/>
    <dgm:cxn modelId="{A5157E5C-C688-4A25-88DC-6DBF3B48BD59}" type="presOf" srcId="{62D354D1-AE75-4D88-B361-B4299A600268}" destId="{B40F1164-C5EA-4501-AE7C-88C232E8074B}" srcOrd="0" destOrd="0" presId="urn:microsoft.com/office/officeart/2008/layout/AlternatingHexagons"/>
    <dgm:cxn modelId="{9D707E62-493E-4142-8682-CB92208F889A}" type="presOf" srcId="{ED727CBA-992E-4819-8249-F1BB88113F0D}" destId="{D204DDB7-187E-45C9-803C-6100D2B7F246}" srcOrd="0" destOrd="0" presId="urn:microsoft.com/office/officeart/2008/layout/AlternatingHexagons"/>
    <dgm:cxn modelId="{49AEA67D-ECF5-45B3-AF4D-4B6099E7CC16}" srcId="{ED727CBA-992E-4819-8249-F1BB88113F0D}" destId="{ECC4787A-5D53-4BD8-886B-2A4A8FBD71B3}" srcOrd="1" destOrd="0" parTransId="{325D115B-5693-4D56-B9A4-8FA99F73FDAC}" sibTransId="{55DEC24F-F3F3-4DB6-92E9-FF065AC772FE}"/>
    <dgm:cxn modelId="{8E9A5498-F9B6-449B-AD0D-CCD0FBB339F1}" srcId="{BE286F60-89CA-4461-BDDE-BFA53F09CB21}" destId="{E498000B-0E8B-4628-A9AA-32DD0E78C085}" srcOrd="0" destOrd="0" parTransId="{1EEDE7F8-898D-4CFE-8C1F-5C7FF2388008}" sibTransId="{FEC02188-52D8-4765-B523-9326A3AD882E}"/>
    <dgm:cxn modelId="{6238D8A3-42FC-43B3-ABBC-580D5BC09189}" srcId="{ED727CBA-992E-4819-8249-F1BB88113F0D}" destId="{62D354D1-AE75-4D88-B361-B4299A600268}" srcOrd="0" destOrd="0" parTransId="{21B8CA46-7E03-4CD1-B9F3-6949BFB987B8}" sibTransId="{30B654E8-B801-424A-B14C-AFBD8D391291}"/>
    <dgm:cxn modelId="{0C2DA4AB-4E5E-48A5-92F7-54A568A4CFF7}" srcId="{62D354D1-AE75-4D88-B361-B4299A600268}" destId="{02B3F574-3E90-4BEA-BF43-58E0184B8B5A}" srcOrd="0" destOrd="0" parTransId="{68AF5441-FFD9-4DF8-BE7F-BE79D383A57A}" sibTransId="{454FE2FB-A859-4302-9CC1-595ADEB71F22}"/>
    <dgm:cxn modelId="{682669BE-2BC9-4FA9-877D-9B105A8A88A6}" srcId="{ECC4787A-5D53-4BD8-886B-2A4A8FBD71B3}" destId="{447450D6-CE5E-4CBA-AAF5-22341559DD45}" srcOrd="0" destOrd="0" parTransId="{1CB23598-8F9D-4781-A11A-1BD257017BE4}" sibTransId="{07122D9E-CF70-4926-BA06-0C92D6059FAF}"/>
    <dgm:cxn modelId="{73E0FCE6-AFF1-462F-9B7D-96BAE3E8C67E}" type="presOf" srcId="{E498000B-0E8B-4628-A9AA-32DD0E78C085}" destId="{99B60BF0-5098-49A9-BA25-255F2FCF259E}" srcOrd="0" destOrd="0" presId="urn:microsoft.com/office/officeart/2008/layout/AlternatingHexagons"/>
    <dgm:cxn modelId="{DC395BE7-D1F2-45EF-9777-FCE97C1A8985}" type="presOf" srcId="{447450D6-CE5E-4CBA-AAF5-22341559DD45}" destId="{5D8502B3-9C0E-452F-97A9-0E8BF8D580EB}" srcOrd="0" destOrd="0" presId="urn:microsoft.com/office/officeart/2008/layout/AlternatingHexagons"/>
    <dgm:cxn modelId="{740EB7EE-0D28-4B22-9412-080A2455A00E}" srcId="{ED727CBA-992E-4819-8249-F1BB88113F0D}" destId="{BE286F60-89CA-4461-BDDE-BFA53F09CB21}" srcOrd="2" destOrd="0" parTransId="{E26B159D-924B-48DB-9D8C-D9DEE6965F04}" sibTransId="{E61B09C2-CB74-4B57-BA8D-D212F8B9C5A8}"/>
    <dgm:cxn modelId="{F07F77EF-2355-48F3-A682-42B5777350B3}" type="presOf" srcId="{ECC4787A-5D53-4BD8-886B-2A4A8FBD71B3}" destId="{7725D60D-2547-4FF9-9B67-2A3F049580DD}" srcOrd="0" destOrd="0" presId="urn:microsoft.com/office/officeart/2008/layout/AlternatingHexagons"/>
    <dgm:cxn modelId="{4791C450-EB63-431E-93F6-A7F812AFF140}" type="presParOf" srcId="{D204DDB7-187E-45C9-803C-6100D2B7F246}" destId="{F4DDDE64-B106-4E91-95C6-EF275F72EB8E}" srcOrd="0" destOrd="0" presId="urn:microsoft.com/office/officeart/2008/layout/AlternatingHexagons"/>
    <dgm:cxn modelId="{04BE7888-0735-46A3-AFA6-C1F18AA35BE3}" type="presParOf" srcId="{F4DDDE64-B106-4E91-95C6-EF275F72EB8E}" destId="{B40F1164-C5EA-4501-AE7C-88C232E8074B}" srcOrd="0" destOrd="0" presId="urn:microsoft.com/office/officeart/2008/layout/AlternatingHexagons"/>
    <dgm:cxn modelId="{3511AE56-F426-4A4E-B096-FA3E1903FD9C}" type="presParOf" srcId="{F4DDDE64-B106-4E91-95C6-EF275F72EB8E}" destId="{675850D4-600B-4B05-B6D4-2E9AF95E3BC8}" srcOrd="1" destOrd="0" presId="urn:microsoft.com/office/officeart/2008/layout/AlternatingHexagons"/>
    <dgm:cxn modelId="{719D8D76-7DA2-4666-AB58-45B0B39DA955}" type="presParOf" srcId="{F4DDDE64-B106-4E91-95C6-EF275F72EB8E}" destId="{A70C0CE8-DC4C-441D-9C4D-0F53FEC27452}" srcOrd="2" destOrd="0" presId="urn:microsoft.com/office/officeart/2008/layout/AlternatingHexagons"/>
    <dgm:cxn modelId="{FD1F9A33-9B4C-4B77-9667-2BF1801E19FD}" type="presParOf" srcId="{F4DDDE64-B106-4E91-95C6-EF275F72EB8E}" destId="{2B1D67F5-F9D4-464A-ABB1-AECC3C64DB5A}" srcOrd="3" destOrd="0" presId="urn:microsoft.com/office/officeart/2008/layout/AlternatingHexagons"/>
    <dgm:cxn modelId="{A1DADFE2-95DB-45AF-AA71-E207F8C9191A}" type="presParOf" srcId="{F4DDDE64-B106-4E91-95C6-EF275F72EB8E}" destId="{3F9341FD-EDCF-4003-8AD9-3D663694027C}" srcOrd="4" destOrd="0" presId="urn:microsoft.com/office/officeart/2008/layout/AlternatingHexagons"/>
    <dgm:cxn modelId="{5B10A653-1833-422C-AF59-3DBEF2B563F8}" type="presParOf" srcId="{D204DDB7-187E-45C9-803C-6100D2B7F246}" destId="{91029641-81F3-47C4-AFA3-CC9C5092877A}" srcOrd="1" destOrd="0" presId="urn:microsoft.com/office/officeart/2008/layout/AlternatingHexagons"/>
    <dgm:cxn modelId="{2BE68CA6-3AEE-4B0F-BBEB-65E6E1B4FC48}" type="presParOf" srcId="{D204DDB7-187E-45C9-803C-6100D2B7F246}" destId="{6E4C1628-B474-417E-98C1-94FADABE423C}" srcOrd="2" destOrd="0" presId="urn:microsoft.com/office/officeart/2008/layout/AlternatingHexagons"/>
    <dgm:cxn modelId="{BB49A4DC-F182-4FDA-B8A7-2555DB8CEFDB}" type="presParOf" srcId="{6E4C1628-B474-417E-98C1-94FADABE423C}" destId="{7725D60D-2547-4FF9-9B67-2A3F049580DD}" srcOrd="0" destOrd="0" presId="urn:microsoft.com/office/officeart/2008/layout/AlternatingHexagons"/>
    <dgm:cxn modelId="{B246FCA8-5AB7-43DA-B0B5-86CE2AEABFAE}" type="presParOf" srcId="{6E4C1628-B474-417E-98C1-94FADABE423C}" destId="{5D8502B3-9C0E-452F-97A9-0E8BF8D580EB}" srcOrd="1" destOrd="0" presId="urn:microsoft.com/office/officeart/2008/layout/AlternatingHexagons"/>
    <dgm:cxn modelId="{066483CE-0B16-4518-97DC-1F4E370FC9F3}" type="presParOf" srcId="{6E4C1628-B474-417E-98C1-94FADABE423C}" destId="{C8CCD56C-E98F-4B1F-92E8-0CB89C94767B}" srcOrd="2" destOrd="0" presId="urn:microsoft.com/office/officeart/2008/layout/AlternatingHexagons"/>
    <dgm:cxn modelId="{2F8F2E17-0CF6-489A-8BBB-D74C068A5CC3}" type="presParOf" srcId="{6E4C1628-B474-417E-98C1-94FADABE423C}" destId="{873A443B-A4F6-47C4-ADD7-611AC56336FF}" srcOrd="3" destOrd="0" presId="urn:microsoft.com/office/officeart/2008/layout/AlternatingHexagons"/>
    <dgm:cxn modelId="{C1966256-B00D-42BD-B121-463FBA667049}" type="presParOf" srcId="{6E4C1628-B474-417E-98C1-94FADABE423C}" destId="{5E1E5C26-63D4-476D-BC39-4C417DCAAFDB}" srcOrd="4" destOrd="0" presId="urn:microsoft.com/office/officeart/2008/layout/AlternatingHexagons"/>
    <dgm:cxn modelId="{27C9D1EF-41DF-426C-ADB5-F72B047C4B81}" type="presParOf" srcId="{D204DDB7-187E-45C9-803C-6100D2B7F246}" destId="{70308C3B-ACD8-442C-B49B-86C7D03981BD}" srcOrd="3" destOrd="0" presId="urn:microsoft.com/office/officeart/2008/layout/AlternatingHexagons"/>
    <dgm:cxn modelId="{0222A683-BB36-45C9-9D4C-1262C923A3D3}" type="presParOf" srcId="{D204DDB7-187E-45C9-803C-6100D2B7F246}" destId="{79315030-0E6B-4386-A8A9-C92E47E6D768}" srcOrd="4" destOrd="0" presId="urn:microsoft.com/office/officeart/2008/layout/AlternatingHexagons"/>
    <dgm:cxn modelId="{05D8572B-6A31-4D53-AECF-ABAA4FD4C031}" type="presParOf" srcId="{79315030-0E6B-4386-A8A9-C92E47E6D768}" destId="{3870E4CA-F822-45F5-BDAB-4A02DAE878F6}" srcOrd="0" destOrd="0" presId="urn:microsoft.com/office/officeart/2008/layout/AlternatingHexagons"/>
    <dgm:cxn modelId="{5ED5ED1D-BE89-4402-9A5E-5FD872C362A6}" type="presParOf" srcId="{79315030-0E6B-4386-A8A9-C92E47E6D768}" destId="{99B60BF0-5098-49A9-BA25-255F2FCF259E}" srcOrd="1" destOrd="0" presId="urn:microsoft.com/office/officeart/2008/layout/AlternatingHexagons"/>
    <dgm:cxn modelId="{FAE5F252-640F-426B-855B-8A0789B4D5B7}" type="presParOf" srcId="{79315030-0E6B-4386-A8A9-C92E47E6D768}" destId="{B576ABE4-93C1-4186-80A2-349057624D7E}" srcOrd="2" destOrd="0" presId="urn:microsoft.com/office/officeart/2008/layout/AlternatingHexagons"/>
    <dgm:cxn modelId="{FA015530-D8DE-430C-8310-1AE6766B09E3}" type="presParOf" srcId="{79315030-0E6B-4386-A8A9-C92E47E6D768}" destId="{32868784-BC1D-4EB8-B84F-9093BA3B723A}" srcOrd="3" destOrd="0" presId="urn:microsoft.com/office/officeart/2008/layout/AlternatingHexagons"/>
    <dgm:cxn modelId="{6FD4D33C-948B-40E9-A0A1-822BC013E0F4}" type="presParOf" srcId="{79315030-0E6B-4386-A8A9-C92E47E6D768}" destId="{1C24FE69-F13E-4B12-BA82-7B9300EA8E2C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0F1164-C5EA-4501-AE7C-88C232E8074B}">
      <dsp:nvSpPr>
        <dsp:cNvPr id="0" name=""/>
        <dsp:cNvSpPr/>
      </dsp:nvSpPr>
      <dsp:spPr>
        <a:xfrm rot="5400000">
          <a:off x="1378813" y="518212"/>
          <a:ext cx="904519" cy="93326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World Bank, UN </a:t>
          </a:r>
          <a:r>
            <a:rPr lang="en-GB" sz="1200" kern="1200" dirty="0"/>
            <a:t>agencies</a:t>
          </a:r>
          <a:r>
            <a:rPr lang="en-GB" sz="1600" kern="1200" dirty="0"/>
            <a:t>, others </a:t>
          </a:r>
        </a:p>
      </dsp:txBody>
      <dsp:txXfrm rot="-5400000">
        <a:off x="1519986" y="683336"/>
        <a:ext cx="622174" cy="603013"/>
      </dsp:txXfrm>
    </dsp:sp>
    <dsp:sp modelId="{675850D4-600B-4B05-B6D4-2E9AF95E3BC8}">
      <dsp:nvSpPr>
        <dsp:cNvPr id="0" name=""/>
        <dsp:cNvSpPr/>
      </dsp:nvSpPr>
      <dsp:spPr>
        <a:xfrm>
          <a:off x="2248419" y="713487"/>
          <a:ext cx="1009444" cy="542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Global Partners</a:t>
          </a:r>
        </a:p>
      </dsp:txBody>
      <dsp:txXfrm>
        <a:off x="2248419" y="713487"/>
        <a:ext cx="1009444" cy="542711"/>
      </dsp:txXfrm>
    </dsp:sp>
    <dsp:sp modelId="{3F9341FD-EDCF-4003-8AD9-3D663694027C}">
      <dsp:nvSpPr>
        <dsp:cNvPr id="0" name=""/>
        <dsp:cNvSpPr/>
      </dsp:nvSpPr>
      <dsp:spPr>
        <a:xfrm rot="5400000">
          <a:off x="528926" y="591377"/>
          <a:ext cx="904519" cy="78693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GLTN </a:t>
          </a:r>
        </a:p>
      </dsp:txBody>
      <dsp:txXfrm rot="-5400000">
        <a:off x="710349" y="673538"/>
        <a:ext cx="541672" cy="622611"/>
      </dsp:txXfrm>
    </dsp:sp>
    <dsp:sp modelId="{7725D60D-2547-4FF9-9B67-2A3F049580DD}">
      <dsp:nvSpPr>
        <dsp:cNvPr id="0" name=""/>
        <dsp:cNvSpPr/>
      </dsp:nvSpPr>
      <dsp:spPr>
        <a:xfrm rot="5400000">
          <a:off x="954164" y="1232563"/>
          <a:ext cx="900675" cy="104007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Country </a:t>
          </a:r>
          <a:r>
            <a:rPr lang="en-GB" sz="1050" kern="1200" dirty="0"/>
            <a:t>Government</a:t>
          </a:r>
          <a:r>
            <a:rPr lang="en-GB" sz="1400" kern="1200" dirty="0"/>
            <a:t>, Networks &amp; Civil Society</a:t>
          </a:r>
          <a:endParaRPr lang="en-GB" sz="1050" kern="1200" dirty="0"/>
        </a:p>
      </dsp:txBody>
      <dsp:txXfrm rot="-5400000">
        <a:off x="1057811" y="1452375"/>
        <a:ext cx="693382" cy="600450"/>
      </dsp:txXfrm>
    </dsp:sp>
    <dsp:sp modelId="{5D8502B3-9C0E-452F-97A9-0E8BF8D580EB}">
      <dsp:nvSpPr>
        <dsp:cNvPr id="0" name=""/>
        <dsp:cNvSpPr/>
      </dsp:nvSpPr>
      <dsp:spPr>
        <a:xfrm>
          <a:off x="120131" y="1434665"/>
          <a:ext cx="739802" cy="635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National Partners</a:t>
          </a:r>
        </a:p>
      </dsp:txBody>
      <dsp:txXfrm>
        <a:off x="120131" y="1434665"/>
        <a:ext cx="739802" cy="635868"/>
      </dsp:txXfrm>
    </dsp:sp>
    <dsp:sp modelId="{5E1E5C26-63D4-476D-BC39-4C417DCAAFDB}">
      <dsp:nvSpPr>
        <dsp:cNvPr id="0" name=""/>
        <dsp:cNvSpPr/>
      </dsp:nvSpPr>
      <dsp:spPr>
        <a:xfrm rot="5400000">
          <a:off x="1802129" y="1359133"/>
          <a:ext cx="904519" cy="78693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strike="noStrike" kern="1200" dirty="0"/>
            <a:t>Bilateral /multi lateral initiatives </a:t>
          </a:r>
          <a:r>
            <a:rPr lang="en-GB" sz="1000" strike="noStrike" kern="1200" dirty="0"/>
            <a:t>and</a:t>
          </a:r>
          <a:r>
            <a:rPr lang="en-GB" sz="900" strike="noStrike" kern="1200" dirty="0"/>
            <a:t> partners country level</a:t>
          </a:r>
        </a:p>
      </dsp:txBody>
      <dsp:txXfrm rot="-5400000">
        <a:off x="1983552" y="1441294"/>
        <a:ext cx="541672" cy="622611"/>
      </dsp:txXfrm>
    </dsp:sp>
    <dsp:sp modelId="{3870E4CA-F822-45F5-BDAB-4A02DAE878F6}">
      <dsp:nvSpPr>
        <dsp:cNvPr id="0" name=""/>
        <dsp:cNvSpPr/>
      </dsp:nvSpPr>
      <dsp:spPr>
        <a:xfrm rot="5400000">
          <a:off x="1378813" y="2126890"/>
          <a:ext cx="904519" cy="78693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LPI</a:t>
          </a:r>
        </a:p>
      </dsp:txBody>
      <dsp:txXfrm rot="-5400000">
        <a:off x="1560236" y="2209051"/>
        <a:ext cx="541672" cy="622611"/>
      </dsp:txXfrm>
    </dsp:sp>
    <dsp:sp modelId="{99B60BF0-5098-49A9-BA25-255F2FCF259E}">
      <dsp:nvSpPr>
        <dsp:cNvPr id="0" name=""/>
        <dsp:cNvSpPr/>
      </dsp:nvSpPr>
      <dsp:spPr>
        <a:xfrm>
          <a:off x="2248419" y="2249000"/>
          <a:ext cx="1009444" cy="542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Regional Partners</a:t>
          </a:r>
        </a:p>
      </dsp:txBody>
      <dsp:txXfrm>
        <a:off x="2248419" y="2249000"/>
        <a:ext cx="1009444" cy="542711"/>
      </dsp:txXfrm>
    </dsp:sp>
    <dsp:sp modelId="{1C24FE69-F13E-4B12-BA82-7B9300EA8E2C}">
      <dsp:nvSpPr>
        <dsp:cNvPr id="0" name=""/>
        <dsp:cNvSpPr/>
      </dsp:nvSpPr>
      <dsp:spPr>
        <a:xfrm rot="5400000">
          <a:off x="528926" y="2126890"/>
          <a:ext cx="904519" cy="78693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UNECA </a:t>
          </a:r>
          <a:r>
            <a:rPr lang="en-GB" sz="1200" kern="1200" dirty="0"/>
            <a:t>others</a:t>
          </a:r>
        </a:p>
      </dsp:txBody>
      <dsp:txXfrm rot="-5400000">
        <a:off x="710349" y="2209051"/>
        <a:ext cx="541672" cy="6226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0B4BE-9644-4BF9-898C-137891394220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B939A-C265-4DF8-A409-2F76DCC34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72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>
              <a:defRPr/>
            </a:pPr>
            <a:fld id="{E09BFB9F-6B80-42DC-9E16-57802B6869A0}" type="slidenum">
              <a:rPr lang="en-GB" smtClean="0">
                <a:solidFill>
                  <a:prstClr val="black"/>
                </a:solidFill>
                <a:latin typeface="Calibri" pitchFamily="34" charset="0"/>
              </a:rPr>
              <a:pPr>
                <a:defRPr/>
              </a:pPr>
              <a:t>4</a:t>
            </a:fld>
            <a:endParaRPr lang="en-GB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95298" y="2852739"/>
            <a:ext cx="8466137" cy="1655762"/>
          </a:xfrm>
          <a:extLst/>
        </p:spPr>
        <p:txBody>
          <a:bodyPr lIns="0" tIns="0" rIns="0" bIns="0" anchor="t"/>
          <a:lstStyle>
            <a:lvl1pPr>
              <a:defRPr sz="6000" b="1">
                <a:solidFill>
                  <a:schemeClr val="bg1"/>
                </a:solidFill>
                <a:latin typeface="Oxfam Global Headline Regular"/>
                <a:cs typeface="Oxfam Global Headline Regular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95290" y="4737118"/>
            <a:ext cx="8380412" cy="504825"/>
          </a:xfrm>
        </p:spPr>
        <p:txBody>
          <a:bodyPr lIns="0" tIns="0" rIns="0" bIns="0"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93289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063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6"/>
            <a:ext cx="2057400" cy="56038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6"/>
            <a:ext cx="6019800" cy="5603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319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6200" y="1143000"/>
            <a:ext cx="9067800" cy="5181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1295400" y="63817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4B1CC83-BCE6-4DCA-AAA6-D13C6898812F}" type="datetime1">
              <a:rPr lang="en-US" altLang="en-US" smtClean="0">
                <a:solidFill>
                  <a:srgbClr val="000000"/>
                </a:solidFill>
                <a:ea typeface="ＭＳ Ｐゴシック" pitchFamily="34" charset="-128"/>
              </a:rPr>
              <a:t>9/25/2018</a:t>
            </a:fld>
            <a:endParaRPr lang="en-US" alt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52400" y="6381750"/>
            <a:ext cx="1066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6F3ACEC-CB0C-4267-B1F2-EE45956DB671}" type="slidenum">
              <a:rPr lang="en-US" altLang="en-US">
                <a:solidFill>
                  <a:srgbClr val="000000"/>
                </a:solidFill>
                <a:ea typeface="ＭＳ Ｐゴシック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5981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E7F5-9029-4921-A588-40B545E63AF9}" type="datetime1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09DC3-FDB5-4A10-8E3E-53C98FCF9C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4D71E-C767-494E-A5FE-99B529B3B6EA}" type="datetime1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09DC3-FDB5-4A10-8E3E-53C98FCF9C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6828-0F12-44DD-8ACC-BA0E952005E0}" type="datetime1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09DC3-FDB5-4A10-8E3E-53C98FCF9C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794C-B316-49F1-B639-48D45B9A4AFC}" type="datetime1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09DC3-FDB5-4A10-8E3E-53C98FCF9C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25B-FD21-4511-B222-14127CA68D6D}" type="datetime1">
              <a:rPr lang="en-US" smtClean="0"/>
              <a:t>9/25/2018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09DC3-FDB5-4A10-8E3E-53C98FCF9C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D7D8-CF4E-43A0-B834-8467A12E3897}" type="datetime1">
              <a:rPr lang="en-US" smtClean="0"/>
              <a:t>9/25/2018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09DC3-FDB5-4A10-8E3E-53C98FCF9C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6079C-7177-4871-9457-73AB43B8316E}" type="datetime1">
              <a:rPr lang="en-US" smtClean="0"/>
              <a:t>9/25/2018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09DC3-FDB5-4A10-8E3E-53C98FCF9C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6168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A851-C48F-44EF-877F-1D2A5635DBBD}" type="datetime1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09DC3-FDB5-4A10-8E3E-53C98FCF9C0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61E77-AC6E-4D49-8D56-3E0C0AB5464D}" type="datetime1">
              <a:rPr lang="en-US" smtClean="0"/>
              <a:t>9/25/2018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309DC3-FDB5-4A10-8E3E-53C98FCF9C0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F15A3-2D0F-4A65-BB31-A62F0D0D822A}" type="datetime1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09DC3-FDB5-4A10-8E3E-53C98FCF9C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8161-FBC1-4CE4-9BE2-AC5951E8C86F}" type="datetime1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09DC3-FDB5-4A10-8E3E-53C98FCF9C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DE35-CAAA-46EF-8A18-0CF1F0146B91}" type="datetimeFigureOut">
              <a:rPr lang="en-GB" smtClean="0"/>
              <a:pPr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9951-4BFF-4D94-A9D1-9A3670EBBB4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3883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DE35-CAAA-46EF-8A18-0CF1F0146B91}" type="datetimeFigureOut">
              <a:rPr lang="en-GB" smtClean="0"/>
              <a:pPr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9951-4BFF-4D94-A9D1-9A3670EBBB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9962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DE35-CAAA-46EF-8A18-0CF1F0146B91}" type="datetimeFigureOut">
              <a:rPr lang="en-GB" smtClean="0"/>
              <a:pPr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9951-4BFF-4D94-A9D1-9A3670EBBB4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0834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DE35-CAAA-46EF-8A18-0CF1F0146B91}" type="datetimeFigureOut">
              <a:rPr lang="en-GB" smtClean="0"/>
              <a:pPr/>
              <a:t>25/09/2018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9951-4BFF-4D94-A9D1-9A3670EBBB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8414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DE35-CAAA-46EF-8A18-0CF1F0146B91}" type="datetimeFigureOut">
              <a:rPr lang="en-GB" smtClean="0"/>
              <a:pPr/>
              <a:t>25/09/2018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9951-4BFF-4D94-A9D1-9A3670EBBB4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9020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DE35-CAAA-46EF-8A18-0CF1F0146B91}" type="datetimeFigureOut">
              <a:rPr lang="en-GB" smtClean="0"/>
              <a:pPr/>
              <a:t>25/09/2018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9951-4BFF-4D94-A9D1-9A3670EBBB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777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7"/>
            <a:ext cx="7772400" cy="1362075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800"/>
            </a:lvl2pPr>
            <a:lvl3pPr marL="914356" indent="0">
              <a:buNone/>
              <a:defRPr sz="1600"/>
            </a:lvl3pPr>
            <a:lvl4pPr marL="1371534" indent="0">
              <a:buNone/>
              <a:defRPr sz="1400"/>
            </a:lvl4pPr>
            <a:lvl5pPr marL="1828712" indent="0">
              <a:buNone/>
              <a:defRPr sz="1400"/>
            </a:lvl5pPr>
            <a:lvl6pPr marL="2285889" indent="0">
              <a:buNone/>
              <a:defRPr sz="1400"/>
            </a:lvl6pPr>
            <a:lvl7pPr marL="2743067" indent="0">
              <a:buNone/>
              <a:defRPr sz="1400"/>
            </a:lvl7pPr>
            <a:lvl8pPr marL="3200246" indent="0">
              <a:buNone/>
              <a:defRPr sz="1400"/>
            </a:lvl8pPr>
            <a:lvl9pPr marL="3657424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43463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DE35-CAAA-46EF-8A18-0CF1F0146B91}" type="datetimeFigureOut">
              <a:rPr lang="en-GB" smtClean="0"/>
              <a:pPr/>
              <a:t>25/09/2018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9951-4BFF-4D94-A9D1-9A3670EBBB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8040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DE35-CAAA-46EF-8A18-0CF1F0146B91}" type="datetimeFigureOut">
              <a:rPr lang="en-GB" smtClean="0"/>
              <a:pPr/>
              <a:t>25/09/2018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9951-4BFF-4D94-A9D1-9A3670EBBB4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05534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DE35-CAAA-46EF-8A18-0CF1F0146B91}" type="datetimeFigureOut">
              <a:rPr lang="en-GB" smtClean="0"/>
              <a:pPr/>
              <a:t>25/09/2018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9951-4BFF-4D94-A9D1-9A3670EBBB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9301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DE35-CAAA-46EF-8A18-0CF1F0146B91}" type="datetimeFigureOut">
              <a:rPr lang="en-GB" smtClean="0"/>
              <a:pPr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9951-4BFF-4D94-A9D1-9A3670EBBB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1624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DE35-CAAA-46EF-8A18-0CF1F0146B91}" type="datetimeFigureOut">
              <a:rPr lang="en-GB" smtClean="0"/>
              <a:pPr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9951-4BFF-4D94-A9D1-9A3670EBBB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6951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E7F5-9029-4921-A588-40B545E63AF9}" type="datetime1">
              <a:rPr lang="en-US" smtClean="0">
                <a:solidFill>
                  <a:srgbClr val="DFDCB7"/>
                </a:solidFill>
              </a:rPr>
              <a:pPr/>
              <a:t>9/25/2018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09DC3-FDB5-4A10-8E3E-53C98FCF9C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816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4D71E-C767-494E-A5FE-99B529B3B6EA}" type="datetime1">
              <a:rPr lang="en-US" smtClean="0">
                <a:solidFill>
                  <a:srgbClr val="DFDCB7"/>
                </a:solidFill>
              </a:rPr>
              <a:pPr/>
              <a:t>9/25/2018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09DC3-FDB5-4A10-8E3E-53C98FCF9C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193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6828-0F12-44DD-8ACC-BA0E952005E0}" type="datetime1">
              <a:rPr lang="en-US" smtClean="0">
                <a:solidFill>
                  <a:srgbClr val="DFDCB7"/>
                </a:solidFill>
              </a:rPr>
              <a:pPr/>
              <a:t>9/25/2018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09DC3-FDB5-4A10-8E3E-53C98FCF9C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389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794C-B316-49F1-B639-48D45B9A4AFC}" type="datetime1">
              <a:rPr lang="en-US" smtClean="0">
                <a:solidFill>
                  <a:srgbClr val="DFDCB7"/>
                </a:solidFill>
              </a:rPr>
              <a:pPr/>
              <a:t>9/25/2018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09DC3-FDB5-4A10-8E3E-53C98FCF9C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5323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25B-FD21-4511-B222-14127CA68D6D}" type="datetime1">
              <a:rPr lang="en-US" smtClean="0">
                <a:solidFill>
                  <a:srgbClr val="DFDCB7"/>
                </a:solidFill>
              </a:rPr>
              <a:pPr/>
              <a:t>9/25/2018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09DC3-FDB5-4A10-8E3E-53C98FCF9C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53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278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2"/>
            <a:ext cx="4038600" cy="4278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8302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D7D8-CF4E-43A0-B834-8467A12E3897}" type="datetime1">
              <a:rPr lang="en-US" smtClean="0">
                <a:solidFill>
                  <a:srgbClr val="DFDCB7"/>
                </a:solidFill>
              </a:rPr>
              <a:pPr/>
              <a:t>9/25/2018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09DC3-FDB5-4A10-8E3E-53C98FCF9C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672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6079C-7177-4871-9457-73AB43B8316E}" type="datetime1">
              <a:rPr lang="en-US" smtClean="0">
                <a:solidFill>
                  <a:srgbClr val="DFDCB7"/>
                </a:solidFill>
              </a:rPr>
              <a:pPr/>
              <a:t>9/25/2018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09DC3-FDB5-4A10-8E3E-53C98FCF9C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628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A851-C48F-44EF-877F-1D2A5635DBBD}" type="datetime1">
              <a:rPr lang="en-US" smtClean="0">
                <a:solidFill>
                  <a:srgbClr val="DFDCB7"/>
                </a:solidFill>
              </a:rPr>
              <a:pPr/>
              <a:t>9/25/2018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09DC3-FDB5-4A10-8E3E-53C98FCF9C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78308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61E77-AC6E-4D49-8D56-3E0C0AB5464D}" type="datetime1">
              <a:rPr lang="en-US" smtClean="0">
                <a:solidFill>
                  <a:srgbClr val="DFDCB7"/>
                </a:solidFill>
              </a:rPr>
              <a:pPr/>
              <a:t>9/25/2018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309DC3-FDB5-4A10-8E3E-53C98FCF9C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159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F15A3-2D0F-4A65-BB31-A62F0D0D822A}" type="datetime1">
              <a:rPr lang="en-US" smtClean="0">
                <a:solidFill>
                  <a:srgbClr val="DFDCB7"/>
                </a:solidFill>
              </a:rPr>
              <a:pPr/>
              <a:t>9/25/2018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09DC3-FDB5-4A10-8E3E-53C98FCF9C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187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8161-FBC1-4CE4-9BE2-AC5951E8C86F}" type="datetime1">
              <a:rPr lang="en-US" smtClean="0">
                <a:solidFill>
                  <a:srgbClr val="DFDCB7"/>
                </a:solidFill>
              </a:rPr>
              <a:pPr/>
              <a:t>9/25/2018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09DC3-FDB5-4A10-8E3E-53C98FCF9C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2443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DE35-CAAA-46EF-8A18-0CF1F0146B91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9951-4BFF-4D94-A9D1-9A3670EBBB4A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1017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DE35-CAAA-46EF-8A18-0CF1F0146B91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9951-4BFF-4D94-A9D1-9A3670EBBB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4620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DE35-CAAA-46EF-8A18-0CF1F0146B91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9951-4BFF-4D94-A9D1-9A3670EBBB4A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28556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DE35-CAAA-46EF-8A18-0CF1F0146B91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9951-4BFF-4D94-A9D1-9A3670EBBB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412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6" indent="0">
              <a:buNone/>
              <a:defRPr sz="1800" b="1"/>
            </a:lvl3pPr>
            <a:lvl4pPr marL="1371534" indent="0">
              <a:buNone/>
              <a:defRPr sz="1600" b="1"/>
            </a:lvl4pPr>
            <a:lvl5pPr marL="1828712" indent="0">
              <a:buNone/>
              <a:defRPr sz="1600" b="1"/>
            </a:lvl5pPr>
            <a:lvl6pPr marL="2285889" indent="0">
              <a:buNone/>
              <a:defRPr sz="1600" b="1"/>
            </a:lvl6pPr>
            <a:lvl7pPr marL="2743067" indent="0">
              <a:buNone/>
              <a:defRPr sz="1600" b="1"/>
            </a:lvl7pPr>
            <a:lvl8pPr marL="3200246" indent="0">
              <a:buNone/>
              <a:defRPr sz="1600" b="1"/>
            </a:lvl8pPr>
            <a:lvl9pPr marL="365742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6" indent="0">
              <a:buNone/>
              <a:defRPr sz="1800" b="1"/>
            </a:lvl3pPr>
            <a:lvl4pPr marL="1371534" indent="0">
              <a:buNone/>
              <a:defRPr sz="1600" b="1"/>
            </a:lvl4pPr>
            <a:lvl5pPr marL="1828712" indent="0">
              <a:buNone/>
              <a:defRPr sz="1600" b="1"/>
            </a:lvl5pPr>
            <a:lvl6pPr marL="2285889" indent="0">
              <a:buNone/>
              <a:defRPr sz="1600" b="1"/>
            </a:lvl6pPr>
            <a:lvl7pPr marL="2743067" indent="0">
              <a:buNone/>
              <a:defRPr sz="1600" b="1"/>
            </a:lvl7pPr>
            <a:lvl8pPr marL="3200246" indent="0">
              <a:buNone/>
              <a:defRPr sz="1600" b="1"/>
            </a:lvl8pPr>
            <a:lvl9pPr marL="365742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8287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DE35-CAAA-46EF-8A18-0CF1F0146B91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9951-4BFF-4D94-A9D1-9A3670EBBB4A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2910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DE35-CAAA-46EF-8A18-0CF1F0146B91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9951-4BFF-4D94-A9D1-9A3670EBBB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8382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DE35-CAAA-46EF-8A18-0CF1F0146B91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9951-4BFF-4D94-A9D1-9A3670EBBB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3862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DE35-CAAA-46EF-8A18-0CF1F0146B91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9951-4BFF-4D94-A9D1-9A3670EBBB4A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5873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DE35-CAAA-46EF-8A18-0CF1F0146B91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9951-4BFF-4D94-A9D1-9A3670EBBB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0513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DE35-CAAA-46EF-8A18-0CF1F0146B91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9951-4BFF-4D94-A9D1-9A3670EBBB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059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DE35-CAAA-46EF-8A18-0CF1F0146B91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9951-4BFF-4D94-A9D1-9A3670EBBB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9036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D1B279D-1CE6-463A-870A-1F253F4D3E31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9F07FD1-4D84-4CED-8E6A-AB5EA1A76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873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D1B279D-1CE6-463A-870A-1F253F4D3E31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9F07FD1-4D84-4CED-8E6A-AB5EA1A76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052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D1B279D-1CE6-463A-870A-1F253F4D3E31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9F07FD1-4D84-4CED-8E6A-AB5EA1A76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00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128114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D1B279D-1CE6-463A-870A-1F253F4D3E31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9F07FD1-4D84-4CED-8E6A-AB5EA1A76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786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D1B279D-1CE6-463A-870A-1F253F4D3E31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9F07FD1-4D84-4CED-8E6A-AB5EA1A76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761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D1B279D-1CE6-463A-870A-1F253F4D3E31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9F07FD1-4D84-4CED-8E6A-AB5EA1A76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1068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D1B279D-1CE6-463A-870A-1F253F4D3E31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9F07FD1-4D84-4CED-8E6A-AB5EA1A76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801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D1B279D-1CE6-463A-870A-1F253F4D3E31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9F07FD1-4D84-4CED-8E6A-AB5EA1A76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156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D1B279D-1CE6-463A-870A-1F253F4D3E31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9F07FD1-4D84-4CED-8E6A-AB5EA1A76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011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D1B279D-1CE6-463A-870A-1F253F4D3E31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9F07FD1-4D84-4CED-8E6A-AB5EA1A76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896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4913"/>
            <a:ext cx="9144000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4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06625"/>
            <a:ext cx="7772400" cy="1146175"/>
          </a:xfrm>
          <a:prstGeom prst="rect">
            <a:avLst/>
          </a:prstGeom>
        </p:spPr>
        <p:txBody>
          <a:bodyPr/>
          <a:lstStyle>
            <a:lvl1pPr algn="ctr">
              <a:defRPr sz="32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POWERPOINT PRESENTATION TITLE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609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1161682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381750"/>
            <a:ext cx="914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F731A29-5582-482C-B209-C5030822CF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25409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381750"/>
            <a:ext cx="914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4BB7E18-28B2-4739-998E-AE7D3B554F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1903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84523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0593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593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381750"/>
            <a:ext cx="914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1438785-49A3-44D4-94CA-32F5850E8D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27371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381750"/>
            <a:ext cx="914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182C56E-9F85-4415-BCF8-00325AEC3A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25721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381750"/>
            <a:ext cx="914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1C15DF3-09B4-4C9E-8DD3-ADBE2F08E7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40995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381750"/>
            <a:ext cx="914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7430DF3-47AA-4EE2-A477-842199FE87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805288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381750"/>
            <a:ext cx="914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B784E18-4F6C-463E-B66E-A5A70130AB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92786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381750"/>
            <a:ext cx="914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110CFEB-5BC4-44B7-B864-B3D33F13F6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32671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059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381750"/>
            <a:ext cx="914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017533F-F8B9-43AA-AA94-7F9AA8F87B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4198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381750"/>
            <a:ext cx="914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DB6A946-3251-494D-8289-2048BD00EF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339710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5059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59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381750"/>
            <a:ext cx="914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FE4F68D-ED93-4DAF-8FE0-EB8FB6DDC3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710145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5059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4038600" cy="24526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71888"/>
            <a:ext cx="4038600" cy="2454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381750"/>
            <a:ext cx="914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F97865-3B9A-432C-815D-5010BDD17C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2910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68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6" indent="0">
              <a:buNone/>
              <a:defRPr sz="1000"/>
            </a:lvl3pPr>
            <a:lvl4pPr marL="1371534" indent="0">
              <a:buNone/>
              <a:defRPr sz="900"/>
            </a:lvl4pPr>
            <a:lvl5pPr marL="1828712" indent="0">
              <a:buNone/>
              <a:defRPr sz="900"/>
            </a:lvl5pPr>
            <a:lvl6pPr marL="2285889" indent="0">
              <a:buNone/>
              <a:defRPr sz="900"/>
            </a:lvl6pPr>
            <a:lvl7pPr marL="2743067" indent="0">
              <a:buNone/>
              <a:defRPr sz="900"/>
            </a:lvl7pPr>
            <a:lvl8pPr marL="3200246" indent="0">
              <a:buNone/>
              <a:defRPr sz="900"/>
            </a:lvl8pPr>
            <a:lvl9pPr marL="365742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290881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60942-BBA0-46FA-A3DF-285CDF51E736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ABC2-4F3C-4655-89EC-D3C3C495C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4574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60942-BBA0-46FA-A3DF-285CDF51E736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ABC2-4F3C-4655-89EC-D3C3C495C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1794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60942-BBA0-46FA-A3DF-285CDF51E736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ABC2-4F3C-4655-89EC-D3C3C495C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7422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60942-BBA0-46FA-A3DF-285CDF51E736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ABC2-4F3C-4655-89EC-D3C3C495C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9392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60942-BBA0-46FA-A3DF-285CDF51E736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ABC2-4F3C-4655-89EC-D3C3C495C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13858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60942-BBA0-46FA-A3DF-285CDF51E736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ABC2-4F3C-4655-89EC-D3C3C495C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280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60942-BBA0-46FA-A3DF-285CDF51E736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ABC2-4F3C-4655-89EC-D3C3C495C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5775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60942-BBA0-46FA-A3DF-285CDF51E736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ABC2-4F3C-4655-89EC-D3C3C495C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737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60942-BBA0-46FA-A3DF-285CDF51E736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ABC2-4F3C-4655-89EC-D3C3C495C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83160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60942-BBA0-46FA-A3DF-285CDF51E736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ABC2-4F3C-4655-89EC-D3C3C495C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90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6" indent="0">
              <a:buNone/>
              <a:defRPr sz="2400"/>
            </a:lvl3pPr>
            <a:lvl4pPr marL="1371534" indent="0">
              <a:buNone/>
              <a:defRPr sz="2000"/>
            </a:lvl4pPr>
            <a:lvl5pPr marL="1828712" indent="0">
              <a:buNone/>
              <a:defRPr sz="2000"/>
            </a:lvl5pPr>
            <a:lvl6pPr marL="2285889" indent="0">
              <a:buNone/>
              <a:defRPr sz="2000"/>
            </a:lvl6pPr>
            <a:lvl7pPr marL="2743067" indent="0">
              <a:buNone/>
              <a:defRPr sz="2000"/>
            </a:lvl7pPr>
            <a:lvl8pPr marL="3200246" indent="0">
              <a:buNone/>
              <a:defRPr sz="2000"/>
            </a:lvl8pPr>
            <a:lvl9pPr marL="3657424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6" indent="0">
              <a:buNone/>
              <a:defRPr sz="1000"/>
            </a:lvl3pPr>
            <a:lvl4pPr marL="1371534" indent="0">
              <a:buNone/>
              <a:defRPr sz="900"/>
            </a:lvl4pPr>
            <a:lvl5pPr marL="1828712" indent="0">
              <a:buNone/>
              <a:defRPr sz="900"/>
            </a:lvl5pPr>
            <a:lvl6pPr marL="2285889" indent="0">
              <a:buNone/>
              <a:defRPr sz="900"/>
            </a:lvl6pPr>
            <a:lvl7pPr marL="2743067" indent="0">
              <a:buNone/>
              <a:defRPr sz="900"/>
            </a:lvl7pPr>
            <a:lvl8pPr marL="3200246" indent="0">
              <a:buNone/>
              <a:defRPr sz="900"/>
            </a:lvl8pPr>
            <a:lvl9pPr marL="365742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818299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60942-BBA0-46FA-A3DF-285CDF51E736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ABC2-4F3C-4655-89EC-D3C3C495C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73369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endParaRPr lang="en-US" altLang="en-US" sz="13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1626"/>
            <a:ext cx="8462029" cy="756707"/>
          </a:xfrm>
        </p:spPr>
        <p:txBody>
          <a:bodyPr anchor="b"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baseline="0" smtClean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F971A-89FB-4084-8873-89501A4AC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127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54"/>
            <a:ext cx="82296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Text Box 10"/>
          <p:cNvSpPr txBox="1">
            <a:spLocks noChangeArrowheads="1"/>
          </p:cNvSpPr>
          <p:nvPr userDrawn="1"/>
        </p:nvSpPr>
        <p:spPr bwMode="auto">
          <a:xfrm>
            <a:off x="6823075" y="6453188"/>
            <a:ext cx="1227138" cy="165100"/>
          </a:xfrm>
          <a:prstGeom prst="rect">
            <a:avLst/>
          </a:prstGeom>
          <a:noFill/>
          <a:ln>
            <a:noFill/>
          </a:ln>
          <a:extLst/>
        </p:spPr>
        <p:txBody>
          <a:bodyPr lIns="91435" tIns="45718" rIns="91435" bIns="45718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en-US" sz="1000">
                <a:solidFill>
                  <a:srgbClr val="000000"/>
                </a:solidFill>
              </a:rPr>
              <a:t>Page </a:t>
            </a:r>
            <a:fld id="{76A18D25-F42E-46A7-A4FE-FA3BF961078F}" type="slidenum">
              <a:rPr lang="en-GB" altLang="en-US" sz="1000" smtClean="0">
                <a:solidFill>
                  <a:srgbClr val="000000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sz="1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588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61A534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61A534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61A534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61A534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61A534"/>
          </a:solidFill>
          <a:latin typeface="Arial" charset="0"/>
          <a:ea typeface="ＭＳ Ｐゴシック" charset="0"/>
          <a:cs typeface="ＭＳ Ｐゴシック" charset="0"/>
        </a:defRPr>
      </a:lvl5pPr>
      <a:lvl6pPr marL="457178" algn="l" rtl="0" fontAlgn="base">
        <a:spcBef>
          <a:spcPct val="0"/>
        </a:spcBef>
        <a:spcAft>
          <a:spcPct val="0"/>
        </a:spcAft>
        <a:defRPr sz="3500" b="1">
          <a:solidFill>
            <a:srgbClr val="61A534"/>
          </a:solidFill>
          <a:latin typeface="Arial" charset="0"/>
        </a:defRPr>
      </a:lvl6pPr>
      <a:lvl7pPr marL="914356" algn="l" rtl="0" fontAlgn="base">
        <a:spcBef>
          <a:spcPct val="0"/>
        </a:spcBef>
        <a:spcAft>
          <a:spcPct val="0"/>
        </a:spcAft>
        <a:defRPr sz="3500" b="1">
          <a:solidFill>
            <a:srgbClr val="61A534"/>
          </a:solidFill>
          <a:latin typeface="Arial" charset="0"/>
        </a:defRPr>
      </a:lvl7pPr>
      <a:lvl8pPr marL="1371534" algn="l" rtl="0" fontAlgn="base">
        <a:spcBef>
          <a:spcPct val="0"/>
        </a:spcBef>
        <a:spcAft>
          <a:spcPct val="0"/>
        </a:spcAft>
        <a:defRPr sz="3500" b="1">
          <a:solidFill>
            <a:srgbClr val="61A534"/>
          </a:solidFill>
          <a:latin typeface="Arial" charset="0"/>
        </a:defRPr>
      </a:lvl8pPr>
      <a:lvl9pPr marL="1828712" algn="l" rtl="0" fontAlgn="base">
        <a:spcBef>
          <a:spcPct val="0"/>
        </a:spcBef>
        <a:spcAft>
          <a:spcPct val="0"/>
        </a:spcAft>
        <a:defRPr sz="3500" b="1">
          <a:solidFill>
            <a:srgbClr val="61A534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ts val="9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0"/>
          <a:cs typeface="ＭＳ Ｐゴシック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0"/>
          <a:cs typeface="ＭＳ Ｐゴシック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0"/>
          <a:cs typeface="ＭＳ Ｐゴシック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0"/>
          <a:cs typeface="ＭＳ Ｐゴシック"/>
        </a:defRPr>
      </a:lvl5pPr>
      <a:lvl6pPr marL="2514479" indent="-228589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657" indent="-228589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8835" indent="-228589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013" indent="-228589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6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4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2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9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7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6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24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9/25/2018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A0BDE35-CAAA-46EF-8A18-0CF1F0146B91}" type="datetimeFigureOut">
              <a:rPr lang="en-GB" smtClean="0"/>
              <a:pPr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4DD9951-4BFF-4D94-A9D1-9A3670EBBB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556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>
                <a:solidFill>
                  <a:srgbClr val="DFDCB7"/>
                </a:solidFill>
              </a:rPr>
              <a:pPr/>
              <a:t>9/25/2018</a:t>
            </a:fld>
            <a:endParaRPr lang="en-US" dirty="0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36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A0BDE35-CAAA-46EF-8A18-0CF1F0146B91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4DD9951-4BFF-4D94-A9D1-9A3670EBBB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018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50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324600"/>
            <a:ext cx="2176276" cy="4236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324600"/>
            <a:ext cx="2008809" cy="35831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228600" cy="1066800"/>
          </a:xfrm>
          <a:prstGeom prst="rect">
            <a:avLst/>
          </a:prstGeom>
          <a:solidFill>
            <a:srgbClr val="E523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15400" y="0"/>
            <a:ext cx="228600" cy="1066800"/>
          </a:xfrm>
          <a:prstGeom prst="rect">
            <a:avLst/>
          </a:prstGeom>
          <a:solidFill>
            <a:srgbClr val="E523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445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98DB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98DB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98DB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98DB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98DB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98DB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98DB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98DB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98DB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65000"/>
        <a:buChar char="o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Verdana" panose="020B0604030504040204" pitchFamily="34" charset="0"/>
        <a:buChar char="–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60942-BBA0-46FA-A3DF-285CDF51E736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5ABC2-4F3C-4655-89EC-D3C3C495C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818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hyperlink" Target="http://www.gltn.net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1.png"/><Relationship Id="rId4" Type="http://schemas.openxmlformats.org/officeDocument/2006/relationships/diagramData" Target="../diagrams/data1.xml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6.xml"/><Relationship Id="rId4" Type="http://schemas.openxmlformats.org/officeDocument/2006/relationships/comments" Target="../comments/commen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43000"/>
            <a:ext cx="8231187" cy="720080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20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IMPLEMENTING THE SDGs AND MONITORNG PROGRESS AT THE COUNTRY LEVEL: OPPORTUNITIES, TOOLS AND EXPERIENCES </a:t>
            </a:r>
            <a:endParaRPr lang="en-GB" sz="20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32" y="1863080"/>
            <a:ext cx="4040188" cy="3394720"/>
          </a:xfr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901802E7-4B8C-4E39-8EAA-7D24840CA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2891"/>
            <a:ext cx="641350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8EDD9B-EB3C-47E5-9FDE-782498DC7B08}"/>
              </a:ext>
            </a:extLst>
          </p:cNvPr>
          <p:cNvSpPr txBox="1"/>
          <p:nvPr/>
        </p:nvSpPr>
        <p:spPr>
          <a:xfrm>
            <a:off x="298590" y="5410200"/>
            <a:ext cx="8572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Presentation made at the </a:t>
            </a:r>
            <a:r>
              <a:rPr lang="en-US" b="1" dirty="0"/>
              <a:t>ILC Global Land Forum</a:t>
            </a:r>
          </a:p>
          <a:p>
            <a:pPr algn="ctr"/>
            <a:r>
              <a:rPr lang="en-US" b="1" dirty="0"/>
              <a:t>26</a:t>
            </a:r>
            <a:r>
              <a:rPr lang="en-US" b="1" baseline="30000" dirty="0"/>
              <a:t>th</a:t>
            </a:r>
            <a:r>
              <a:rPr lang="en-US" b="1" dirty="0"/>
              <a:t>  September, 2018, Bandung, Indonesia </a:t>
            </a:r>
          </a:p>
          <a:p>
            <a:pPr algn="ctr"/>
            <a:r>
              <a:rPr lang="en-US" sz="1200" b="1" dirty="0"/>
              <a:t>More information: </a:t>
            </a:r>
            <a:r>
              <a:rPr lang="en-US" sz="1200" b="1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www.gltn.net</a:t>
            </a:r>
            <a:r>
              <a:rPr lang="en-US" sz="1200" b="1" dirty="0">
                <a:solidFill>
                  <a:srgbClr val="0070C0"/>
                </a:solidFill>
              </a:rPr>
              <a:t> </a:t>
            </a:r>
            <a:r>
              <a:rPr lang="en-US" sz="1200" b="1" dirty="0"/>
              <a:t>/ Twitter: </a:t>
            </a:r>
            <a:r>
              <a:rPr lang="en-US" sz="1200" b="1" dirty="0">
                <a:solidFill>
                  <a:srgbClr val="0070C0"/>
                </a:solidFill>
              </a:rPr>
              <a:t>@</a:t>
            </a:r>
            <a:r>
              <a:rPr lang="en-US" sz="1200" b="1" dirty="0" err="1">
                <a:solidFill>
                  <a:srgbClr val="0070C0"/>
                </a:solidFill>
              </a:rPr>
              <a:t>LandIndicators</a:t>
            </a:r>
            <a:r>
              <a:rPr lang="en-US" sz="1200" b="1" dirty="0">
                <a:solidFill>
                  <a:srgbClr val="0070C0"/>
                </a:solidFill>
              </a:rPr>
              <a:t> @</a:t>
            </a:r>
            <a:r>
              <a:rPr lang="en-US" sz="1200" b="1" dirty="0" err="1">
                <a:solidFill>
                  <a:srgbClr val="0070C0"/>
                </a:solidFill>
              </a:rPr>
              <a:t>gltnnews</a:t>
            </a:r>
            <a:endParaRPr lang="en-US" sz="1200" b="1" dirty="0">
              <a:solidFill>
                <a:srgbClr val="0070C0"/>
              </a:solidFill>
            </a:endParaRP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0C972095-78AF-49E0-8D13-409A00DDB86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987" y="1863080"/>
            <a:ext cx="4526293" cy="3394719"/>
          </a:xfrm>
        </p:spPr>
      </p:pic>
    </p:spTree>
    <p:extLst>
      <p:ext uri="{BB962C8B-B14F-4D97-AF65-F5344CB8AC3E}">
        <p14:creationId xmlns:p14="http://schemas.microsoft.com/office/powerpoint/2010/main" val="559413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625475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00B0F0"/>
                </a:solidFill>
                <a:latin typeface="Arial Narrow" panose="020B0606020202030204" pitchFamily="34" charset="0"/>
              </a:rPr>
              <a:t>Data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66800"/>
            <a:ext cx="7981950" cy="5257800"/>
          </a:xfrm>
        </p:spPr>
        <p:txBody>
          <a:bodyPr/>
          <a:lstStyle/>
          <a:p>
            <a:r>
              <a:rPr lang="en-US" sz="2400" b="1" dirty="0">
                <a:latin typeface="Arial Narrow" panose="020B0606020202030204" pitchFamily="34" charset="0"/>
              </a:rPr>
              <a:t>Household surveys and census</a:t>
            </a: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Integrating essential SDG questions on legally recognized documentation and perception of tenure security in existing survey instruments </a:t>
            </a:r>
          </a:p>
          <a:p>
            <a:r>
              <a:rPr lang="en-US" sz="2400" b="1" dirty="0">
                <a:latin typeface="Arial Narrow" panose="020B0606020202030204" pitchFamily="34" charset="0"/>
              </a:rPr>
              <a:t>Administrative data</a:t>
            </a:r>
          </a:p>
          <a:p>
            <a:pPr lvl="1"/>
            <a:r>
              <a:rPr lang="en-US" sz="2000" dirty="0">
                <a:latin typeface="Arial Narrow" panose="020B0606020202030204" pitchFamily="34" charset="0"/>
              </a:rPr>
              <a:t>Land records on legally recognized documentation held by land registries and cadasters in electronic formats</a:t>
            </a:r>
          </a:p>
          <a:p>
            <a:r>
              <a:rPr lang="en-US" sz="2400" b="1" dirty="0">
                <a:latin typeface="Arial Narrow" panose="020B0606020202030204" pitchFamily="34" charset="0"/>
              </a:rPr>
              <a:t>Geospatial Data</a:t>
            </a:r>
          </a:p>
          <a:p>
            <a:r>
              <a:rPr lang="en-US" sz="2400" b="1" dirty="0">
                <a:latin typeface="Arial Narrow" panose="020B0606020202030204" pitchFamily="34" charset="0"/>
              </a:rPr>
              <a:t>Big data </a:t>
            </a:r>
          </a:p>
          <a:p>
            <a:r>
              <a:rPr lang="en-US" sz="2400" b="1" dirty="0">
                <a:latin typeface="Arial Narrow" panose="020B0606020202030204" pitchFamily="34" charset="0"/>
              </a:rPr>
              <a:t>Data from CSOs, Private Sector, GDWGL and other development agencies</a:t>
            </a:r>
            <a:endParaRPr lang="en-US" b="1" dirty="0">
              <a:solidFill>
                <a:schemeClr val="accent5"/>
              </a:solidFill>
              <a:latin typeface="Arial Narrow" panose="020B0606020202030204" pitchFamily="34" charset="0"/>
            </a:endParaRPr>
          </a:p>
          <a:p>
            <a:pPr marL="457200" lvl="1" indent="0">
              <a:buNone/>
            </a:pPr>
            <a:r>
              <a:rPr lang="en-US" b="1" dirty="0">
                <a:solidFill>
                  <a:schemeClr val="accent5"/>
                </a:solidFill>
                <a:latin typeface="Arial Narrow" panose="020B0606020202030204" pitchFamily="34" charset="0"/>
              </a:rPr>
              <a:t>DATA DISSAGREGATE BY SEX , POPULATION AND TENURE TYPE, OTHERS …</a:t>
            </a:r>
          </a:p>
          <a:p>
            <a:pPr marL="457200" lvl="1" indent="0">
              <a:buNone/>
            </a:pP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902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457200"/>
            <a:ext cx="7344816" cy="667544"/>
          </a:xfrm>
        </p:spPr>
        <p:txBody>
          <a:bodyPr>
            <a:normAutofit fontScale="90000"/>
          </a:bodyPr>
          <a:lstStyle/>
          <a:p>
            <a:r>
              <a:rPr lang="en-US" dirty="0"/>
              <a:t>Securing Women’s Land in the SDGs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24744"/>
            <a:ext cx="7272808" cy="5092824"/>
          </a:xfrm>
        </p:spPr>
      </p:pic>
    </p:spTree>
    <p:extLst>
      <p:ext uri="{BB962C8B-B14F-4D97-AF65-F5344CB8AC3E}">
        <p14:creationId xmlns:p14="http://schemas.microsoft.com/office/powerpoint/2010/main" val="1594561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7118CA3-2B37-4F38-ABC4-D288314D92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" r="9751"/>
          <a:stretch>
            <a:fillRect/>
          </a:stretch>
        </p:blipFill>
        <p:spPr>
          <a:xfrm>
            <a:off x="533400" y="478194"/>
            <a:ext cx="8153400" cy="6073452"/>
          </a:xfrm>
          <a:prstGeom prst="rect">
            <a:avLst/>
          </a:prstGeo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4361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228601"/>
            <a:ext cx="7886700" cy="685800"/>
          </a:xfrm>
        </p:spPr>
        <p:txBody>
          <a:bodyPr/>
          <a:lstStyle/>
          <a:p>
            <a:r>
              <a:rPr lang="en-US" sz="2400" b="1" dirty="0">
                <a:solidFill>
                  <a:schemeClr val="accent5"/>
                </a:solidFill>
              </a:rPr>
              <a:t>Status of the SDGs Land Related Indicators – 3</a:t>
            </a:r>
            <a:r>
              <a:rPr lang="en-US" sz="2400" b="1" baseline="30000" dirty="0">
                <a:solidFill>
                  <a:schemeClr val="accent5"/>
                </a:solidFill>
              </a:rPr>
              <a:t>rd</a:t>
            </a:r>
            <a:r>
              <a:rPr lang="en-US" sz="2400" b="1" dirty="0">
                <a:solidFill>
                  <a:schemeClr val="accent5"/>
                </a:solidFill>
              </a:rPr>
              <a:t> Year into SDGs implementation; Towards 2030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066800"/>
            <a:ext cx="8134350" cy="5257800"/>
          </a:xfrm>
        </p:spPr>
        <p:txBody>
          <a:bodyPr/>
          <a:lstStyle/>
          <a:p>
            <a:r>
              <a:rPr lang="en-US" sz="2000" dirty="0"/>
              <a:t>2015: </a:t>
            </a:r>
            <a:r>
              <a:rPr lang="en-US" sz="2000" b="1" dirty="0"/>
              <a:t>SDG land related indicators in SDG framework</a:t>
            </a:r>
          </a:p>
          <a:p>
            <a:pPr lvl="1"/>
            <a:r>
              <a:rPr lang="en-US" sz="2000" dirty="0"/>
              <a:t>Strong mobilization and lobbying by global land community – facilitated by GLII and Global Donor Working Group on Land on 1.4.2 and other indicators.</a:t>
            </a:r>
          </a:p>
          <a:p>
            <a:r>
              <a:rPr lang="en-US" sz="2000" b="1" dirty="0"/>
              <a:t>Most indicators</a:t>
            </a:r>
            <a:r>
              <a:rPr lang="en-US" sz="2000" dirty="0"/>
              <a:t>: 1.4.2, 5.a.1, 5.a.2, 11.1.1 and 15.3.1- </a:t>
            </a:r>
            <a:r>
              <a:rPr lang="en-US" sz="2000" b="1" dirty="0"/>
              <a:t>classified as Tier III</a:t>
            </a:r>
            <a:r>
              <a:rPr lang="en-US" sz="2000" dirty="0"/>
              <a:t>. </a:t>
            </a:r>
          </a:p>
          <a:p>
            <a:r>
              <a:rPr lang="en-US" sz="2000" b="1" dirty="0"/>
              <a:t>GLII coordinated and facilitated broad engagement </a:t>
            </a:r>
            <a:r>
              <a:rPr lang="en-US" sz="2000" dirty="0"/>
              <a:t>with NSOs, Land Agencies, CSOs, GDWGL, ILC, LPC, ACS and others.</a:t>
            </a:r>
          </a:p>
          <a:p>
            <a:pPr lvl="1"/>
            <a:r>
              <a:rPr lang="en-US" sz="2000" dirty="0"/>
              <a:t>Expert groups meetings</a:t>
            </a:r>
          </a:p>
          <a:p>
            <a:pPr lvl="1"/>
            <a:r>
              <a:rPr lang="en-US" sz="2000" dirty="0"/>
              <a:t>Custodians engagement and technical inputs to metadata and methodology development</a:t>
            </a:r>
          </a:p>
          <a:p>
            <a:pPr lvl="1"/>
            <a:r>
              <a:rPr lang="en-US" sz="2000" dirty="0"/>
              <a:t>Multi-country capacity assessment on preparedness to collect and report on tenure security; and country pilots</a:t>
            </a:r>
          </a:p>
          <a:p>
            <a:pPr lvl="1"/>
            <a:r>
              <a:rPr lang="en-US" sz="2000" dirty="0"/>
              <a:t>Advocacy at UN High Level Political Forum – 2017, 2018 and other policy spaces.</a:t>
            </a:r>
          </a:p>
          <a:p>
            <a:pPr lvl="1"/>
            <a:r>
              <a:rPr lang="en-US" sz="2000" dirty="0"/>
              <a:t>Establishment of the GDWGL – Friends of Custodian Group (to support reclassification and data efforts for land indicator 1.4.2 and 5.a.1). </a:t>
            </a:r>
          </a:p>
        </p:txBody>
      </p:sp>
    </p:spTree>
    <p:extLst>
      <p:ext uri="{BB962C8B-B14F-4D97-AF65-F5344CB8AC3E}">
        <p14:creationId xmlns:p14="http://schemas.microsoft.com/office/powerpoint/2010/main" val="1862375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10405210" cy="697268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4648200" cy="609600"/>
          </a:xfrm>
          <a:solidFill>
            <a:schemeClr val="tx1">
              <a:alpha val="57000"/>
            </a:schemeClr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Harmonization of data collection </a:t>
            </a: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76200" y="1066800"/>
            <a:ext cx="3352800" cy="4524315"/>
          </a:xfrm>
          <a:prstGeom prst="rect">
            <a:avLst/>
          </a:prstGeom>
          <a:solidFill>
            <a:schemeClr val="tx1">
              <a:alpha val="48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Close coordination with FAO and UN Women custodians of 5a.1: </a:t>
            </a: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(a) Proportion of total agricultural population with ownership or secure rights over agricultural land, by sex; and (b) Share of women among owners or right-bearers of agricultural land, by type of tenure.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288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545C8-A5C7-4D28-A647-D021CC33B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625475"/>
          </a:xfrm>
        </p:spPr>
        <p:txBody>
          <a:bodyPr/>
          <a:lstStyle/>
          <a:p>
            <a:r>
              <a:rPr lang="en-US" dirty="0" err="1">
                <a:solidFill>
                  <a:schemeClr val="accent5"/>
                </a:solidFill>
              </a:rPr>
              <a:t>Cont</a:t>
            </a:r>
            <a:r>
              <a:rPr lang="en-US" dirty="0">
                <a:solidFill>
                  <a:schemeClr val="accent5"/>
                </a:solidFill>
              </a:rPr>
              <a:t>: Status of Land Indicators 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50110-3DB8-4FBD-AB2F-716A8E0B0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66800"/>
            <a:ext cx="7886700" cy="5426075"/>
          </a:xfrm>
        </p:spPr>
        <p:txBody>
          <a:bodyPr/>
          <a:lstStyle/>
          <a:p>
            <a:pPr lvl="0"/>
            <a:r>
              <a:rPr lang="en-US" sz="2000" dirty="0">
                <a:solidFill>
                  <a:prstClr val="black"/>
                </a:solidFill>
              </a:rPr>
              <a:t>Coordinated and </a:t>
            </a:r>
            <a:r>
              <a:rPr lang="en-US" sz="2000" b="1" dirty="0">
                <a:solidFill>
                  <a:prstClr val="black"/>
                </a:solidFill>
              </a:rPr>
              <a:t>supported harmonization of  indicators 1.4.2 and 5.a.1 </a:t>
            </a:r>
          </a:p>
          <a:p>
            <a:pPr lvl="1"/>
            <a:r>
              <a:rPr lang="en-US" sz="1800" dirty="0">
                <a:solidFill>
                  <a:prstClr val="black"/>
                </a:solidFill>
              </a:rPr>
              <a:t>Custodians addressed definitions, concepts and data sources </a:t>
            </a:r>
          </a:p>
          <a:p>
            <a:pPr lvl="1"/>
            <a:r>
              <a:rPr lang="en-US" sz="1800" dirty="0">
                <a:solidFill>
                  <a:prstClr val="black"/>
                </a:solidFill>
              </a:rPr>
              <a:t>Developed joint questionnaire module for data collection, compute the two indicators</a:t>
            </a:r>
          </a:p>
          <a:p>
            <a:pPr lvl="1"/>
            <a:r>
              <a:rPr lang="en-US" sz="1800" dirty="0">
                <a:solidFill>
                  <a:prstClr val="black"/>
                </a:solidFill>
              </a:rPr>
              <a:t>Developed NSOs guide for data collection using the joint module. </a:t>
            </a:r>
          </a:p>
          <a:p>
            <a:pPr lvl="0"/>
            <a:r>
              <a:rPr lang="en-US" sz="2000" b="1" dirty="0">
                <a:solidFill>
                  <a:prstClr val="black"/>
                </a:solidFill>
              </a:rPr>
              <a:t>By Nov 2017: Most indicators acquired Tier II Status</a:t>
            </a:r>
          </a:p>
          <a:p>
            <a:pPr lvl="1"/>
            <a:r>
              <a:rPr lang="en-US" sz="1800" dirty="0">
                <a:solidFill>
                  <a:prstClr val="black"/>
                </a:solidFill>
              </a:rPr>
              <a:t>Internationally agreed methodology</a:t>
            </a:r>
          </a:p>
          <a:p>
            <a:pPr lvl="1"/>
            <a:r>
              <a:rPr lang="en-US" sz="1800" dirty="0">
                <a:solidFill>
                  <a:prstClr val="black"/>
                </a:solidFill>
              </a:rPr>
              <a:t>No complete data yet</a:t>
            </a:r>
          </a:p>
          <a:p>
            <a:pPr lvl="1"/>
            <a:r>
              <a:rPr lang="en-US" sz="1800" dirty="0">
                <a:solidFill>
                  <a:prstClr val="black"/>
                </a:solidFill>
              </a:rPr>
              <a:t>But, National Statistical Organizations (NSO) will now include this indicator in data collection strategy/ priorities</a:t>
            </a:r>
          </a:p>
          <a:p>
            <a:pPr lvl="0"/>
            <a:r>
              <a:rPr lang="en-US" sz="2000" dirty="0">
                <a:solidFill>
                  <a:prstClr val="black"/>
                </a:solidFill>
              </a:rPr>
              <a:t>Target: </a:t>
            </a:r>
            <a:r>
              <a:rPr lang="en-US" sz="2000" b="1" dirty="0">
                <a:solidFill>
                  <a:srgbClr val="C00000"/>
                </a:solidFill>
              </a:rPr>
              <a:t>Achieve Reclassification to Tier I by 2020</a:t>
            </a:r>
          </a:p>
          <a:p>
            <a:pPr lvl="1"/>
            <a:r>
              <a:rPr lang="en-US" sz="1800" dirty="0">
                <a:solidFill>
                  <a:prstClr val="black"/>
                </a:solidFill>
              </a:rPr>
              <a:t>50% of all countries ; 50% of population – by regions</a:t>
            </a:r>
            <a:r>
              <a:rPr lang="en-US" sz="1800" dirty="0"/>
              <a:t> </a:t>
            </a:r>
          </a:p>
          <a:p>
            <a:pPr lvl="1"/>
            <a:r>
              <a:rPr lang="en-US" sz="1800" dirty="0"/>
              <a:t>Countries data status analyzed– 1.4.2 and 5.a.1; </a:t>
            </a:r>
          </a:p>
          <a:p>
            <a:pPr lvl="1"/>
            <a:r>
              <a:rPr lang="en-US" sz="1800" dirty="0"/>
              <a:t>Master file of priority countries developed – to guide efforts, synergy and avoid duplication.  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81871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4723F-24CA-4AF2-AF6A-DD3E6B1AB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8601"/>
            <a:ext cx="7886700" cy="457200"/>
          </a:xfrm>
        </p:spPr>
        <p:txBody>
          <a:bodyPr/>
          <a:lstStyle/>
          <a:p>
            <a:r>
              <a:rPr lang="en-US" sz="3600" b="1" dirty="0">
                <a:solidFill>
                  <a:schemeClr val="accent5"/>
                </a:solidFill>
              </a:rPr>
              <a:t>What is/Need to Happen Now?</a:t>
            </a:r>
            <a:endParaRPr lang="en-GB" sz="3600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1CC50-92B3-4840-BB5C-0065DC971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05800" cy="5562600"/>
          </a:xfrm>
        </p:spPr>
        <p:txBody>
          <a:bodyPr/>
          <a:lstStyle/>
          <a:p>
            <a:pPr lvl="0"/>
            <a:r>
              <a:rPr lang="en-US" sz="2000" b="1" dirty="0">
                <a:solidFill>
                  <a:prstClr val="black"/>
                </a:solidFill>
              </a:rPr>
              <a:t>Dissemination of approved methodologies </a:t>
            </a:r>
            <a:r>
              <a:rPr lang="en-US" sz="2000" dirty="0">
                <a:solidFill>
                  <a:prstClr val="black"/>
                </a:solidFill>
              </a:rPr>
              <a:t>to NSOs, land registries/cadaster, CSOs, private sector and other agencies</a:t>
            </a:r>
          </a:p>
          <a:p>
            <a:pPr lvl="2"/>
            <a:r>
              <a:rPr lang="en-US" b="1" i="1" dirty="0">
                <a:solidFill>
                  <a:prstClr val="black"/>
                </a:solidFill>
              </a:rPr>
              <a:t>Technical session for NSOs </a:t>
            </a:r>
            <a:r>
              <a:rPr lang="en-US" dirty="0">
                <a:solidFill>
                  <a:prstClr val="black"/>
                </a:solidFill>
              </a:rPr>
              <a:t>– focused on 1.4.2 and 5.a.1 at the margins of UN World Data Forum in October 2018. </a:t>
            </a:r>
          </a:p>
          <a:p>
            <a:pPr lvl="0"/>
            <a:r>
              <a:rPr lang="en-US" sz="2000" b="1" dirty="0">
                <a:solidFill>
                  <a:prstClr val="black"/>
                </a:solidFill>
              </a:rPr>
              <a:t>Country support for data collection </a:t>
            </a:r>
            <a:r>
              <a:rPr lang="en-US" sz="2000" dirty="0">
                <a:solidFill>
                  <a:prstClr val="black"/>
                </a:solidFill>
              </a:rPr>
              <a:t>– data agencies including NSOs and national land registries to be supported- target of 97 countries by 2020. </a:t>
            </a:r>
            <a:endParaRPr lang="en-US" sz="1600" dirty="0">
              <a:solidFill>
                <a:prstClr val="black"/>
              </a:solidFill>
            </a:endParaRPr>
          </a:p>
          <a:p>
            <a:pPr lvl="0"/>
            <a:r>
              <a:rPr lang="en-US" sz="2000" b="1" dirty="0">
                <a:solidFill>
                  <a:prstClr val="black"/>
                </a:solidFill>
              </a:rPr>
              <a:t>Support and link with other data efforts </a:t>
            </a:r>
            <a:r>
              <a:rPr lang="en-US" sz="2000" dirty="0">
                <a:solidFill>
                  <a:prstClr val="black"/>
                </a:solidFill>
              </a:rPr>
              <a:t>– PRIndex, ILC Dashboard, Monitoring and Evaluation of Land in Africa (MELA), other initiatives– </a:t>
            </a:r>
            <a:r>
              <a:rPr lang="en-US" sz="2000" b="1" dirty="0">
                <a:solidFill>
                  <a:prstClr val="black"/>
                </a:solidFill>
              </a:rPr>
              <a:t>GLII goes beyond the SDGs.</a:t>
            </a:r>
          </a:p>
          <a:p>
            <a:pPr lvl="0"/>
            <a:r>
              <a:rPr lang="en-US" sz="2000" b="1" dirty="0">
                <a:solidFill>
                  <a:prstClr val="black"/>
                </a:solidFill>
              </a:rPr>
              <a:t>Awareness, advocacy for prioritization of SDGs </a:t>
            </a:r>
            <a:r>
              <a:rPr lang="en-US" sz="2000" dirty="0">
                <a:solidFill>
                  <a:prstClr val="black"/>
                </a:solidFill>
              </a:rPr>
              <a:t>monitoring and localization at country and regional level </a:t>
            </a:r>
          </a:p>
          <a:p>
            <a:pPr lvl="0"/>
            <a:r>
              <a:rPr lang="en-US" sz="2000" b="1" dirty="0">
                <a:solidFill>
                  <a:prstClr val="black"/>
                </a:solidFill>
              </a:rPr>
              <a:t>Engagement with regional land and statistical agencies</a:t>
            </a:r>
            <a:r>
              <a:rPr lang="en-US" sz="2000" dirty="0">
                <a:solidFill>
                  <a:prstClr val="black"/>
                </a:solidFill>
              </a:rPr>
              <a:t>/training institutions and others</a:t>
            </a:r>
          </a:p>
          <a:p>
            <a:r>
              <a:rPr lang="en-US" sz="2000" dirty="0"/>
              <a:t>Development of </a:t>
            </a:r>
            <a:r>
              <a:rPr lang="en-US" sz="2000" b="1" dirty="0"/>
              <a:t>communication and awareness materials, tools and guides </a:t>
            </a:r>
            <a:r>
              <a:rPr lang="en-US" sz="2000" dirty="0"/>
              <a:t>to better support/inform the data collection process.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</a:p>
          <a:p>
            <a:r>
              <a:rPr lang="en-US" sz="2000" dirty="0">
                <a:solidFill>
                  <a:prstClr val="black"/>
                </a:solidFill>
              </a:rPr>
              <a:t>Country support in </a:t>
            </a:r>
            <a:r>
              <a:rPr lang="en-US" sz="2000" b="1" dirty="0">
                <a:solidFill>
                  <a:prstClr val="black"/>
                </a:solidFill>
              </a:rPr>
              <a:t>development of National Voluntary Reviews (NVR)  for HLPF</a:t>
            </a:r>
            <a:r>
              <a:rPr lang="en-US" sz="2000" dirty="0">
                <a:solidFill>
                  <a:prstClr val="black"/>
                </a:solidFill>
              </a:rPr>
              <a:t> (based on selected SDGs)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426566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5360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WE ALL HAVE  ROLE TO PLAY!!</a:t>
            </a:r>
            <a:endParaRPr lang="en-GB" dirty="0">
              <a:solidFill>
                <a:srgbClr val="00B0F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69693"/>
            <a:ext cx="7013677" cy="39487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877272"/>
            <a:ext cx="64135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4247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6335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The Global Land Indicators Initiative (GLII) 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153400" cy="5280248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A </a:t>
            </a:r>
            <a:r>
              <a:rPr lang="en-GB" b="1" dirty="0"/>
              <a:t>global multi-stakeholder platform</a:t>
            </a:r>
            <a:r>
              <a:rPr lang="en-GB" dirty="0"/>
              <a:t> of over 50 partners</a:t>
            </a:r>
          </a:p>
          <a:p>
            <a:r>
              <a:rPr lang="en-GB" b="1" dirty="0"/>
              <a:t>Founded in 2012- </a:t>
            </a:r>
            <a:r>
              <a:rPr lang="en-GB" dirty="0"/>
              <a:t>by World Bank, Millennium Challenge Cooperation and Global Land Tool Network (GLTN) ATUN Habitat, </a:t>
            </a:r>
          </a:p>
          <a:p>
            <a:r>
              <a:rPr lang="en-GB" dirty="0"/>
              <a:t>GLII is hosted and facilitated by GLTN in UN Habitat</a:t>
            </a:r>
          </a:p>
          <a:p>
            <a:r>
              <a:rPr lang="en-GB" b="1" dirty="0"/>
              <a:t>Mission</a:t>
            </a:r>
            <a:r>
              <a:rPr lang="en-GB" dirty="0"/>
              <a:t>: Make </a:t>
            </a:r>
            <a:r>
              <a:rPr lang="en-GB" b="1" dirty="0"/>
              <a:t>global scale monitoring of land governance a reality </a:t>
            </a:r>
          </a:p>
          <a:p>
            <a:pPr lvl="1"/>
            <a:r>
              <a:rPr lang="en-GB" dirty="0"/>
              <a:t>Aligned to –</a:t>
            </a:r>
            <a:r>
              <a:rPr lang="en-GB" b="1" dirty="0"/>
              <a:t>VGGTs, SDGs, NUA; and AU-F&amp;G, Agenda2063</a:t>
            </a:r>
          </a:p>
          <a:p>
            <a:r>
              <a:rPr lang="en-GB" dirty="0"/>
              <a:t>•Mandate:</a:t>
            </a:r>
          </a:p>
          <a:p>
            <a:pPr lvl="1"/>
            <a:r>
              <a:rPr lang="en-GB" b="1" dirty="0"/>
              <a:t>Coordinate, convene and facilitate dialogues between land and data communities</a:t>
            </a:r>
            <a:r>
              <a:rPr lang="en-GB" dirty="0"/>
              <a:t>, other stakeholders on land governance monitoring, </a:t>
            </a:r>
            <a:r>
              <a:rPr lang="en-GB" b="1" dirty="0"/>
              <a:t>post 2015 agenda</a:t>
            </a:r>
          </a:p>
          <a:p>
            <a:pPr lvl="1"/>
            <a:r>
              <a:rPr lang="en-US" dirty="0"/>
              <a:t>Develop</a:t>
            </a:r>
            <a:r>
              <a:rPr lang="en-US" b="1" dirty="0"/>
              <a:t> global comparable and nationally applicable land indicators</a:t>
            </a:r>
            <a:r>
              <a:rPr lang="en-US" dirty="0"/>
              <a:t>, methodology, tools and protocols for comparable data,</a:t>
            </a:r>
          </a:p>
          <a:p>
            <a:pPr lvl="1"/>
            <a:r>
              <a:rPr lang="en-US" b="1" dirty="0"/>
              <a:t>Awareness and advocacy </a:t>
            </a:r>
            <a:r>
              <a:rPr lang="en-US" dirty="0"/>
              <a:t>on land governance </a:t>
            </a:r>
            <a:r>
              <a:rPr lang="en-US" b="1" dirty="0"/>
              <a:t>monitoring and impact evaluation  </a:t>
            </a:r>
          </a:p>
          <a:p>
            <a:pPr lvl="1"/>
            <a:r>
              <a:rPr lang="en-GB" dirty="0"/>
              <a:t>Facilitate access to </a:t>
            </a:r>
            <a:r>
              <a:rPr lang="en-GB" b="1" dirty="0"/>
              <a:t>technical support for capacity strengthening for harmonized approaches</a:t>
            </a:r>
            <a:r>
              <a:rPr lang="en-GB" dirty="0"/>
              <a:t> in land governance monitoring including gender disaggregated data, new data technologies.</a:t>
            </a:r>
          </a:p>
          <a:p>
            <a:pPr lvl="1"/>
            <a:r>
              <a:rPr lang="en-GB" b="1" dirty="0"/>
              <a:t>Research and knowledge management </a:t>
            </a:r>
            <a:r>
              <a:rPr lang="en-GB" dirty="0"/>
              <a:t>– papers, assessments and studies on land governance monitoring.</a:t>
            </a:r>
          </a:p>
          <a:p>
            <a:pPr lvl="1"/>
            <a:r>
              <a:rPr lang="en-GB" sz="2300" b="1" dirty="0"/>
              <a:t>Data to reporting on land governance- </a:t>
            </a:r>
            <a:r>
              <a:rPr lang="en-GB" sz="2300" dirty="0"/>
              <a:t>track progress and trends at all levels. </a:t>
            </a:r>
          </a:p>
        </p:txBody>
      </p:sp>
    </p:spTree>
    <p:extLst>
      <p:ext uri="{BB962C8B-B14F-4D97-AF65-F5344CB8AC3E}">
        <p14:creationId xmlns:p14="http://schemas.microsoft.com/office/powerpoint/2010/main" val="3214344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01675"/>
          </a:xfrm>
        </p:spPr>
        <p:txBody>
          <a:bodyPr/>
          <a:lstStyle/>
          <a:p>
            <a:r>
              <a:rPr lang="en-US" sz="4000" b="1" dirty="0">
                <a:solidFill>
                  <a:schemeClr val="accent5"/>
                </a:solidFill>
              </a:rPr>
              <a:t>Why Land in SDGs Matter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143000"/>
            <a:ext cx="7886700" cy="5033963"/>
          </a:xfrm>
        </p:spPr>
        <p:txBody>
          <a:bodyPr/>
          <a:lstStyle/>
          <a:p>
            <a:r>
              <a:rPr lang="en-US" dirty="0"/>
              <a:t>Keeps land on the </a:t>
            </a:r>
            <a:r>
              <a:rPr lang="en-US" b="1" dirty="0"/>
              <a:t>global policy agenda</a:t>
            </a:r>
            <a:r>
              <a:rPr lang="en-US" dirty="0"/>
              <a:t>: land underpinning various goals: 1, 2, 5, 11, 15, 16.</a:t>
            </a:r>
          </a:p>
          <a:p>
            <a:r>
              <a:rPr lang="en-US" dirty="0"/>
              <a:t>SDG is generating </a:t>
            </a:r>
            <a:r>
              <a:rPr lang="en-US" b="1" dirty="0"/>
              <a:t>sense of focus and urgency for evidence based policy dialogues.</a:t>
            </a:r>
          </a:p>
          <a:p>
            <a:r>
              <a:rPr lang="en-US" b="1" dirty="0"/>
              <a:t>More and better data </a:t>
            </a:r>
            <a:r>
              <a:rPr lang="en-US" dirty="0"/>
              <a:t>generated by NSO, cadasters/registries and other data contributing agencies are key </a:t>
            </a:r>
            <a:r>
              <a:rPr lang="en-US" b="1" dirty="0"/>
              <a:t>for policy decisions </a:t>
            </a:r>
          </a:p>
          <a:p>
            <a:pPr lvl="1"/>
            <a:r>
              <a:rPr lang="en-US" b="1" dirty="0"/>
              <a:t>For example:</a:t>
            </a:r>
            <a:r>
              <a:rPr lang="en-US" dirty="0"/>
              <a:t> how land governance affects food security, gender, urban development, land degradation and environmental sustainability, peace and stability.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091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56" y="762000"/>
            <a:ext cx="7766444" cy="762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Mission Delivery – Implementation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5351516"/>
              </p:ext>
            </p:extLst>
          </p:nvPr>
        </p:nvGraphicFramePr>
        <p:xfrm>
          <a:off x="1769745" y="2057400"/>
          <a:ext cx="3259455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19200" y="2133600"/>
            <a:ext cx="738664" cy="3604358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</p:spPr>
        <p:txBody>
          <a:bodyPr vert="vert270">
            <a:spAutoFit/>
          </a:bodyPr>
          <a:lstStyle/>
          <a:p>
            <a:pPr algn="ctr" defTabSz="457200">
              <a:defRPr/>
            </a:pPr>
            <a:r>
              <a:rPr lang="en-GB" dirty="0">
                <a:solidFill>
                  <a:prstClr val="black"/>
                </a:solidFill>
                <a:cs typeface="Arial" pitchFamily="34" charset="0"/>
              </a:rPr>
              <a:t>Open and harmonised framework of global land monitoring</a:t>
            </a:r>
          </a:p>
        </p:txBody>
      </p:sp>
      <p:pic>
        <p:nvPicPr>
          <p:cNvPr id="11269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200" y="1619253"/>
            <a:ext cx="3720770" cy="379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Box 2"/>
          <p:cNvSpPr txBox="1">
            <a:spLocks noChangeArrowheads="1"/>
          </p:cNvSpPr>
          <p:nvPr/>
        </p:nvSpPr>
        <p:spPr bwMode="auto">
          <a:xfrm>
            <a:off x="431006" y="6067434"/>
            <a:ext cx="434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 b="1" i="1">
                <a:solidFill>
                  <a:prstClr val="black"/>
                </a:solidFill>
                <a:latin typeface="Tw Cen MT" pitchFamily="34" charset="0"/>
              </a:rPr>
              <a:t>GLII is built on a collaborative structure with partners</a:t>
            </a:r>
          </a:p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sz="1200" i="1">
              <a:solidFill>
                <a:prstClr val="black"/>
              </a:solidFill>
              <a:latin typeface="Tw Cen M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2765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CB432-5540-4AC0-97CE-AD7B8DC5B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7620000" cy="685800"/>
          </a:xfrm>
        </p:spPr>
        <p:txBody>
          <a:bodyPr/>
          <a:lstStyle/>
          <a:p>
            <a:r>
              <a:rPr lang="en-US" sz="2400" dirty="0"/>
              <a:t>Global Land Indicators (15) for Monitoring Land Governance Issues for Comparable Data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8430B-1803-499C-8952-7874FB490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5400"/>
            <a:ext cx="7010400" cy="51054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Feasibility study on use of comparable land indicators for monitoring at scale – showed was feasible. </a:t>
            </a:r>
          </a:p>
          <a:p>
            <a:r>
              <a:rPr lang="en-US" dirty="0"/>
              <a:t>15 set of comparable land indicators categorized into four categories</a:t>
            </a:r>
          </a:p>
          <a:p>
            <a:pPr lvl="1"/>
            <a:r>
              <a:rPr lang="en-US" b="1" dirty="0"/>
              <a:t>Land tenure Security </a:t>
            </a:r>
          </a:p>
          <a:p>
            <a:pPr marL="1120140" lvl="2" indent="-342900">
              <a:buFont typeface="+mj-lt"/>
              <a:buAutoNum type="arabicPeriod"/>
            </a:pPr>
            <a:r>
              <a:rPr lang="en-US" dirty="0"/>
              <a:t>% of men and women with legally documented rights </a:t>
            </a:r>
          </a:p>
          <a:p>
            <a:pPr marL="1120140" lvl="2" indent="-342900">
              <a:buFont typeface="+mj-lt"/>
              <a:buAutoNum type="arabicPeriod"/>
            </a:pPr>
            <a:r>
              <a:rPr lang="en-US" dirty="0"/>
              <a:t>% of men and men with perceiving their land tenure as free from eviction/dispossession</a:t>
            </a:r>
          </a:p>
          <a:p>
            <a:pPr marL="1120140" lvl="2" indent="-342900">
              <a:buFont typeface="+mj-lt"/>
              <a:buAutoNum type="arabicPeriod"/>
            </a:pPr>
            <a:r>
              <a:rPr lang="en-US" dirty="0"/>
              <a:t>Legal protection of rights and use derived from plurality of tenure regimes. </a:t>
            </a:r>
          </a:p>
          <a:p>
            <a:pPr marL="1120140" lvl="2" indent="-342900">
              <a:buFont typeface="+mj-lt"/>
              <a:buAutoNum type="arabicPeriod"/>
            </a:pPr>
            <a:r>
              <a:rPr lang="en-US" dirty="0"/>
              <a:t>Equal rights of women and men – to own, inherit, transact</a:t>
            </a:r>
          </a:p>
          <a:p>
            <a:pPr marL="1120140" lvl="2" indent="-342900">
              <a:buFont typeface="+mj-lt"/>
              <a:buAutoNum type="arabicPeriod"/>
            </a:pPr>
            <a:r>
              <a:rPr lang="en-US" dirty="0"/>
              <a:t>Indigenous people and community groups with claims over land; % of land utilized, legal recognition/evidence of their rights.</a:t>
            </a:r>
          </a:p>
          <a:p>
            <a:pPr lvl="1"/>
            <a:r>
              <a:rPr lang="en-US" b="1" dirty="0"/>
              <a:t>Land Administration</a:t>
            </a:r>
          </a:p>
          <a:p>
            <a:pPr marL="1120140" lvl="2" indent="-342900">
              <a:buFont typeface="+mj-lt"/>
              <a:buAutoNum type="arabicPeriod"/>
            </a:pPr>
            <a:r>
              <a:rPr lang="en-US" dirty="0"/>
              <a:t>Time and cost to conduct transaction </a:t>
            </a:r>
          </a:p>
          <a:p>
            <a:pPr marL="1120140" lvl="2" indent="-342900">
              <a:buFont typeface="+mj-lt"/>
              <a:buAutoNum type="arabicPeriod"/>
            </a:pPr>
            <a:r>
              <a:rPr lang="en-US" dirty="0"/>
              <a:t>Land information is available and accessible to public </a:t>
            </a:r>
          </a:p>
          <a:p>
            <a:pPr marL="1120140" lvl="2" indent="-342900">
              <a:buFont typeface="+mj-lt"/>
              <a:buAutoNum type="arabicPeriod"/>
            </a:pPr>
            <a:r>
              <a:rPr lang="en-US" dirty="0"/>
              <a:t>User access to and use of land admin services by sex</a:t>
            </a:r>
          </a:p>
          <a:p>
            <a:pPr marL="1120140" lvl="2" indent="-342900">
              <a:buFont typeface="+mj-lt"/>
              <a:buAutoNum type="arabicPeriod"/>
            </a:pPr>
            <a:r>
              <a:rPr lang="en-US" dirty="0"/>
              <a:t>Land tax amount collected as a % of the total government revenue</a:t>
            </a:r>
          </a:p>
          <a:p>
            <a:pPr marL="1120140" lvl="2" indent="-342900">
              <a:buFont typeface="+mj-lt"/>
              <a:buAutoNum type="arabicPeriod"/>
            </a:pPr>
            <a:r>
              <a:rPr lang="en-US" dirty="0"/>
              <a:t>Proportion of land areas with rights holders in cooperated in national cadasters/land information system.    </a:t>
            </a:r>
          </a:p>
          <a:p>
            <a:pPr lvl="1"/>
            <a:r>
              <a:rPr lang="en-US" b="1" dirty="0"/>
              <a:t>Land and Conflict</a:t>
            </a:r>
          </a:p>
          <a:p>
            <a:pPr marL="1120140" lvl="2" indent="-342900">
              <a:buFont typeface="+mj-lt"/>
              <a:buAutoNum type="arabicPeriod"/>
            </a:pPr>
            <a:r>
              <a:rPr lang="en-US" dirty="0"/>
              <a:t>Men, women, IP- who have experienced conflict/dispute – by sex, type of tenure and conflict/dispute </a:t>
            </a:r>
          </a:p>
          <a:p>
            <a:pPr marL="1120140" lvl="2" indent="-342900">
              <a:buFont typeface="+mj-lt"/>
              <a:buAutoNum type="arabicPeriod"/>
            </a:pPr>
            <a:r>
              <a:rPr lang="en-US" dirty="0"/>
              <a:t>Availability and accessibility to dispute resolution mechanism, affordable for women and men. </a:t>
            </a:r>
          </a:p>
          <a:p>
            <a:pPr marL="1120140" lvl="2" indent="-342900">
              <a:buFont typeface="+mj-lt"/>
              <a:buAutoNum type="arabicPeriod"/>
            </a:pPr>
            <a:r>
              <a:rPr lang="en-US" dirty="0"/>
              <a:t>Effectiveness of mechanism - # of cases reported by year and had conflict/dispute resolved. </a:t>
            </a:r>
          </a:p>
          <a:p>
            <a:pPr lvl="2"/>
            <a:endParaRPr lang="en-US" dirty="0"/>
          </a:p>
          <a:p>
            <a:pPr lvl="1"/>
            <a:r>
              <a:rPr lang="en-US" b="1" dirty="0"/>
              <a:t>Sustainable Land Use and Management</a:t>
            </a:r>
          </a:p>
          <a:p>
            <a:pPr marL="1120140" lvl="2" indent="-342900">
              <a:buFont typeface="+mj-lt"/>
              <a:buAutoNum type="arabicPeriod"/>
            </a:pPr>
            <a:r>
              <a:rPr lang="en-US" dirty="0"/>
              <a:t>National change in aggregate land use sustainability measured by change in </a:t>
            </a:r>
          </a:p>
          <a:p>
            <a:pPr marL="1051560" lvl="3" indent="0">
              <a:buNone/>
            </a:pPr>
            <a:r>
              <a:rPr lang="en-GB" dirty="0"/>
              <a:t>	</a:t>
            </a:r>
            <a:r>
              <a:rPr lang="en-GB" dirty="0" err="1"/>
              <a:t>i</a:t>
            </a:r>
            <a:r>
              <a:rPr lang="en-GB" dirty="0"/>
              <a:t>) land cover/land-use change;</a:t>
            </a:r>
          </a:p>
          <a:p>
            <a:pPr marL="1051560" lvl="3" indent="0">
              <a:buNone/>
            </a:pPr>
            <a:r>
              <a:rPr lang="en-GB" dirty="0"/>
              <a:t>	iii) soil organic carbon change</a:t>
            </a:r>
            <a:endParaRPr lang="en-US" dirty="0"/>
          </a:p>
          <a:p>
            <a:pPr marL="1120140" lvl="2" indent="-342900">
              <a:buFont typeface="+mj-lt"/>
              <a:buAutoNum type="arabicPeriod"/>
            </a:pPr>
            <a:r>
              <a:rPr lang="en-US" dirty="0"/>
              <a:t> Proportion of rural and urban administrative areas/ units whose </a:t>
            </a:r>
            <a:r>
              <a:rPr lang="en-GB" dirty="0"/>
              <a:t>land use change/development are governed by sustainable land-use plans including interests of the local land users and land owners</a:t>
            </a:r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6178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-49454" y="1152854"/>
            <a:ext cx="9193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Agenda        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Main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Areas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   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17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Goals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   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169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Targets        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240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Indicators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</p:txBody>
      </p:sp>
      <p:pic>
        <p:nvPicPr>
          <p:cNvPr id="9" name="Immagine 8" descr="global-goals-full-icons.png__2318x1180_q85_crop_subsampling-2_upscal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0"/>
          <a:stretch/>
        </p:blipFill>
        <p:spPr>
          <a:xfrm>
            <a:off x="-49454" y="1765748"/>
            <a:ext cx="9241834" cy="4568656"/>
          </a:xfrm>
          <a:prstGeom prst="rect">
            <a:avLst/>
          </a:prstGeom>
        </p:spPr>
      </p:pic>
      <p:sp>
        <p:nvSpPr>
          <p:cNvPr id="8" name="Rectangle 6"/>
          <p:cNvSpPr>
            <a:spLocks/>
          </p:cNvSpPr>
          <p:nvPr/>
        </p:nvSpPr>
        <p:spPr bwMode="auto">
          <a:xfrm>
            <a:off x="-1048" y="-12423"/>
            <a:ext cx="9144000" cy="11529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>
            <a:prstTxWarp prst="textNoShape">
              <a:avLst/>
            </a:prstTxWarp>
          </a:bodyPr>
          <a:lstStyle/>
          <a:p>
            <a:pPr marL="742950" marR="0" lvl="1" indent="-2857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1" u="none" strike="noStrike" kern="1200" cap="none" spc="0" normalizeH="0" baseline="0" noProof="0" dirty="0">
                <a:ln>
                  <a:noFill/>
                </a:ln>
                <a:solidFill>
                  <a:srgbClr val="1E497D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2030 Agenda for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1E497D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Sustainable</a:t>
            </a:r>
            <a:r>
              <a:rPr kumimoji="0" lang="it-IT" sz="2800" b="1" i="1" u="none" strike="noStrike" kern="1200" cap="none" spc="0" normalizeH="0" baseline="0" noProof="0" dirty="0">
                <a:ln>
                  <a:noFill/>
                </a:ln>
                <a:solidFill>
                  <a:srgbClr val="1E497D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Development 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1E497D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1784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71600"/>
            <a:ext cx="6019800" cy="2592723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51207" y="99438"/>
            <a:ext cx="6641585" cy="1143000"/>
          </a:xfrm>
        </p:spPr>
        <p:txBody>
          <a:bodyPr/>
          <a:lstStyle/>
          <a:p>
            <a:pPr algn="ctr"/>
            <a:r>
              <a:rPr lang="en-US" altLang="en-US" sz="3200" dirty="0">
                <a:solidFill>
                  <a:srgbClr val="00A0E2"/>
                </a:solidFill>
                <a:latin typeface="Arial Narrow" panose="020B0606020202030204" pitchFamily="34" charset="0"/>
              </a:rPr>
              <a:t>Improving Land Tenure Security to end Poverty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6800" cy="1066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58B6E3-BA29-4A07-842D-0B0692501BE7}"/>
              </a:ext>
            </a:extLst>
          </p:cNvPr>
          <p:cNvSpPr txBox="1"/>
          <p:nvPr/>
        </p:nvSpPr>
        <p:spPr>
          <a:xfrm>
            <a:off x="1447800" y="4876800"/>
            <a:ext cx="64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>
                <a:solidFill>
                  <a:srgbClr val="0070C0"/>
                </a:solidFill>
              </a:rPr>
              <a:t>Global Recognition of the Importance of Land Rights for Sustainable Development </a:t>
            </a:r>
            <a:endParaRPr lang="en-GB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955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Where is Land in SDGS </a:t>
            </a:r>
            <a:endParaRPr lang="en-GB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40424"/>
          </a:xfrm>
        </p:spPr>
        <p:txBody>
          <a:bodyPr>
            <a:noAutofit/>
          </a:bodyPr>
          <a:lstStyle/>
          <a:p>
            <a:r>
              <a:rPr lang="en-US" sz="1800" b="1" i="0" dirty="0">
                <a:solidFill>
                  <a:srgbClr val="333333"/>
                </a:solidFill>
                <a:effectLst/>
                <a:latin typeface="Merriweather"/>
              </a:rPr>
              <a:t>SDGs – 17 goals, 169, targets, 240 indicators </a:t>
            </a:r>
            <a:endParaRPr lang="en-GB" sz="1800" b="1" i="0" dirty="0">
              <a:solidFill>
                <a:srgbClr val="333333"/>
              </a:solidFill>
              <a:effectLst/>
              <a:latin typeface="Merriweather"/>
            </a:endParaRPr>
          </a:p>
          <a:p>
            <a:r>
              <a:rPr lang="en-GB" sz="1800" b="1" i="0" dirty="0">
                <a:solidFill>
                  <a:srgbClr val="333333"/>
                </a:solidFill>
                <a:effectLst/>
                <a:latin typeface="Merriweather"/>
              </a:rPr>
              <a:t>2030 Agenda </a:t>
            </a:r>
            <a:r>
              <a:rPr lang="en-GB" sz="1800" b="0" i="0" dirty="0">
                <a:solidFill>
                  <a:srgbClr val="333333"/>
                </a:solidFill>
                <a:effectLst/>
                <a:latin typeface="Merriweather"/>
              </a:rPr>
              <a:t>contains land-related targets and indicators </a:t>
            </a:r>
            <a:endParaRPr lang="en-GB" sz="1800" dirty="0">
              <a:solidFill>
                <a:srgbClr val="333333"/>
              </a:solidFill>
              <a:latin typeface="Merriweather"/>
            </a:endParaRPr>
          </a:p>
          <a:p>
            <a:pPr lvl="1"/>
            <a:r>
              <a:rPr lang="en-GB" sz="1400" b="1" dirty="0">
                <a:solidFill>
                  <a:srgbClr val="0070C0"/>
                </a:solidFill>
                <a:latin typeface="Merriweather"/>
              </a:rPr>
              <a:t>Explicitly Included in: </a:t>
            </a:r>
            <a:r>
              <a:rPr lang="en-US" sz="1400" b="1" dirty="0">
                <a:solidFill>
                  <a:srgbClr val="0070C0"/>
                </a:solidFill>
                <a:latin typeface="Merriweather"/>
              </a:rPr>
              <a:t>SDGs 1, 2, 5, 11 and 15. </a:t>
            </a:r>
          </a:p>
          <a:p>
            <a:pPr lvl="1"/>
            <a:r>
              <a:rPr lang="en-US" sz="1400" b="1" dirty="0">
                <a:solidFill>
                  <a:srgbClr val="0070C0"/>
                </a:solidFill>
                <a:latin typeface="Merriweather"/>
              </a:rPr>
              <a:t>Not explicitly mention in SDG16 – though land is key to peace and stability. </a:t>
            </a:r>
          </a:p>
          <a:p>
            <a:r>
              <a:rPr lang="en-US" sz="1800" b="1" dirty="0">
                <a:solidFill>
                  <a:srgbClr val="333333"/>
                </a:solidFill>
                <a:latin typeface="Merriweather"/>
              </a:rPr>
              <a:t>9 Targets  and 12 indicators related to land</a:t>
            </a:r>
          </a:p>
          <a:p>
            <a:pPr lvl="2"/>
            <a:r>
              <a:rPr lang="en-US" sz="1600" dirty="0">
                <a:solidFill>
                  <a:srgbClr val="333333"/>
                </a:solidFill>
                <a:latin typeface="Merriweather"/>
              </a:rPr>
              <a:t>Targets – </a:t>
            </a:r>
            <a:r>
              <a:rPr lang="en-US" sz="1600" b="1" dirty="0">
                <a:solidFill>
                  <a:srgbClr val="333333"/>
                </a:solidFill>
                <a:latin typeface="Merriweather"/>
              </a:rPr>
              <a:t>1.4</a:t>
            </a:r>
            <a:r>
              <a:rPr lang="en-US" sz="1600" dirty="0">
                <a:solidFill>
                  <a:srgbClr val="333333"/>
                </a:solidFill>
                <a:latin typeface="Merriweather"/>
              </a:rPr>
              <a:t> (</a:t>
            </a:r>
            <a:r>
              <a:rPr lang="en-US" sz="1600" b="1" dirty="0">
                <a:solidFill>
                  <a:srgbClr val="333333"/>
                </a:solidFill>
                <a:latin typeface="Merriweather"/>
              </a:rPr>
              <a:t>Indicator -</a:t>
            </a:r>
            <a:r>
              <a:rPr lang="en-US" sz="1600" dirty="0">
                <a:solidFill>
                  <a:srgbClr val="333333"/>
                </a:solidFill>
                <a:latin typeface="Merriweather"/>
              </a:rPr>
              <a:t>1.4.2 on tenure security) </a:t>
            </a:r>
          </a:p>
          <a:p>
            <a:pPr lvl="2"/>
            <a:r>
              <a:rPr lang="en-US" sz="1600" dirty="0">
                <a:solidFill>
                  <a:srgbClr val="333333"/>
                </a:solidFill>
                <a:latin typeface="Merriweather"/>
              </a:rPr>
              <a:t>Target </a:t>
            </a:r>
            <a:r>
              <a:rPr lang="en-US" sz="1600" b="1" dirty="0">
                <a:solidFill>
                  <a:srgbClr val="333333"/>
                </a:solidFill>
                <a:latin typeface="Merriweather"/>
              </a:rPr>
              <a:t>2.3</a:t>
            </a:r>
            <a:r>
              <a:rPr lang="en-US" sz="1600" dirty="0">
                <a:solidFill>
                  <a:srgbClr val="333333"/>
                </a:solidFill>
                <a:latin typeface="Merriweather"/>
              </a:rPr>
              <a:t> (Indicators - 2.3.1 and 2.3.2 addressing smallholder farmers)</a:t>
            </a:r>
          </a:p>
          <a:p>
            <a:pPr lvl="2"/>
            <a:r>
              <a:rPr lang="en-US" sz="1600" dirty="0">
                <a:solidFill>
                  <a:srgbClr val="333333"/>
                </a:solidFill>
                <a:latin typeface="Merriweather"/>
              </a:rPr>
              <a:t>Target </a:t>
            </a:r>
            <a:r>
              <a:rPr lang="en-US" sz="1600" b="1" dirty="0">
                <a:solidFill>
                  <a:srgbClr val="333333"/>
                </a:solidFill>
                <a:latin typeface="Merriweather"/>
              </a:rPr>
              <a:t>2.4</a:t>
            </a:r>
            <a:r>
              <a:rPr lang="en-US" sz="1600" dirty="0">
                <a:solidFill>
                  <a:srgbClr val="333333"/>
                </a:solidFill>
                <a:latin typeface="Merriweather"/>
              </a:rPr>
              <a:t> (Indicator – 2.4.1 on agricultural area) </a:t>
            </a:r>
          </a:p>
          <a:p>
            <a:pPr lvl="2"/>
            <a:r>
              <a:rPr lang="en-US" sz="1600" dirty="0">
                <a:solidFill>
                  <a:srgbClr val="333333"/>
                </a:solidFill>
                <a:latin typeface="Merriweather"/>
              </a:rPr>
              <a:t>Target </a:t>
            </a:r>
            <a:r>
              <a:rPr lang="en-US" sz="1600" b="1" dirty="0">
                <a:solidFill>
                  <a:srgbClr val="333333"/>
                </a:solidFill>
                <a:latin typeface="Merriweather"/>
              </a:rPr>
              <a:t>5.a</a:t>
            </a:r>
            <a:r>
              <a:rPr lang="en-US" sz="1600" dirty="0">
                <a:solidFill>
                  <a:srgbClr val="333333"/>
                </a:solidFill>
                <a:latin typeface="Merriweather"/>
              </a:rPr>
              <a:t> (indicators- 5.a.1 – securing women’s agricultural land, and 5.a.2 on legal framework on securing women’s land)</a:t>
            </a:r>
          </a:p>
          <a:p>
            <a:pPr lvl="2"/>
            <a:r>
              <a:rPr lang="en-US" sz="1600" dirty="0">
                <a:solidFill>
                  <a:srgbClr val="333333"/>
                </a:solidFill>
                <a:latin typeface="Merriweather"/>
              </a:rPr>
              <a:t>Target </a:t>
            </a:r>
            <a:r>
              <a:rPr lang="en-US" sz="1600" b="1" dirty="0">
                <a:solidFill>
                  <a:srgbClr val="333333"/>
                </a:solidFill>
                <a:latin typeface="Merriweather"/>
              </a:rPr>
              <a:t>11.1</a:t>
            </a:r>
            <a:r>
              <a:rPr lang="en-US" sz="1600" dirty="0">
                <a:solidFill>
                  <a:srgbClr val="333333"/>
                </a:solidFill>
                <a:latin typeface="Merriweather"/>
              </a:rPr>
              <a:t> ( Indicators -11.1.1), </a:t>
            </a:r>
            <a:r>
              <a:rPr lang="en-US" sz="1600" b="1" dirty="0">
                <a:solidFill>
                  <a:srgbClr val="333333"/>
                </a:solidFill>
                <a:latin typeface="Merriweather"/>
              </a:rPr>
              <a:t>11.3</a:t>
            </a:r>
            <a:r>
              <a:rPr lang="en-US" sz="1600" dirty="0">
                <a:solidFill>
                  <a:srgbClr val="333333"/>
                </a:solidFill>
                <a:latin typeface="Merriweather"/>
              </a:rPr>
              <a:t> (indicator- 11.3.1) and Target </a:t>
            </a:r>
            <a:r>
              <a:rPr lang="en-US" sz="1600" b="1" dirty="0">
                <a:solidFill>
                  <a:srgbClr val="333333"/>
                </a:solidFill>
                <a:latin typeface="Merriweather"/>
              </a:rPr>
              <a:t>11.7</a:t>
            </a:r>
            <a:r>
              <a:rPr lang="en-US" sz="1600" dirty="0">
                <a:solidFill>
                  <a:srgbClr val="333333"/>
                </a:solidFill>
                <a:latin typeface="Merriweather"/>
              </a:rPr>
              <a:t> (indicator -11.7.1) addressing urban informality and access to housing; open spaces and land consumption rate.) </a:t>
            </a:r>
          </a:p>
          <a:p>
            <a:pPr lvl="2"/>
            <a:r>
              <a:rPr lang="en-US" sz="1600" dirty="0">
                <a:solidFill>
                  <a:srgbClr val="333333"/>
                </a:solidFill>
                <a:latin typeface="Merriweather"/>
              </a:rPr>
              <a:t>Target </a:t>
            </a:r>
            <a:r>
              <a:rPr lang="en-US" sz="1600" b="1" dirty="0">
                <a:solidFill>
                  <a:srgbClr val="333333"/>
                </a:solidFill>
                <a:latin typeface="Merriweather"/>
              </a:rPr>
              <a:t>15.1</a:t>
            </a:r>
            <a:r>
              <a:rPr lang="en-US" sz="1600" dirty="0">
                <a:solidFill>
                  <a:srgbClr val="333333"/>
                </a:solidFill>
                <a:latin typeface="Merriweather"/>
              </a:rPr>
              <a:t> (indicators 15.1.1, 15.1.2) on</a:t>
            </a:r>
            <a:r>
              <a:rPr lang="en-GB" sz="1600" dirty="0"/>
              <a:t> forest areas, biodiversity; </a:t>
            </a:r>
            <a:r>
              <a:rPr lang="en-US" sz="1600" dirty="0">
                <a:solidFill>
                  <a:srgbClr val="333333"/>
                </a:solidFill>
                <a:latin typeface="Merriweather"/>
              </a:rPr>
              <a:t> and Target </a:t>
            </a:r>
            <a:r>
              <a:rPr lang="en-US" sz="1600" b="1" dirty="0">
                <a:solidFill>
                  <a:srgbClr val="333333"/>
                </a:solidFill>
                <a:latin typeface="Merriweather"/>
              </a:rPr>
              <a:t>15.3</a:t>
            </a:r>
            <a:r>
              <a:rPr lang="en-US" sz="1600" dirty="0">
                <a:solidFill>
                  <a:srgbClr val="333333"/>
                </a:solidFill>
                <a:latin typeface="Merriweather"/>
              </a:rPr>
              <a:t> (indicator -15.3.1) on</a:t>
            </a:r>
            <a:r>
              <a:rPr lang="en-GB" sz="1600" dirty="0">
                <a:effectLst/>
              </a:rPr>
              <a:t> land degradation neutrality</a:t>
            </a:r>
            <a:r>
              <a:rPr lang="en-GB" sz="1600" dirty="0"/>
              <a:t>).</a:t>
            </a:r>
            <a:endParaRPr lang="en-US" sz="1600" dirty="0"/>
          </a:p>
          <a:p>
            <a:pPr marL="548640" lvl="2" indent="0">
              <a:buNone/>
            </a:pPr>
            <a:r>
              <a:rPr lang="en-US" sz="1600" b="1" dirty="0"/>
              <a:t>SDG16 – No explicit indicators linked to land in the SDGs</a:t>
            </a:r>
            <a:r>
              <a:rPr lang="en-US" sz="1600" dirty="0"/>
              <a:t>, GLII indicators does.</a:t>
            </a:r>
          </a:p>
          <a:p>
            <a:pPr marL="548640" lvl="2" indent="0">
              <a:buNone/>
            </a:pPr>
            <a:endParaRPr lang="en-GB" sz="1600" dirty="0"/>
          </a:p>
        </p:txBody>
      </p:sp>
      <p:pic>
        <p:nvPicPr>
          <p:cNvPr id="4" name="Picture 3" descr="United Nations Sustainable Developmen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76672"/>
            <a:ext cx="3024336" cy="766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8405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D13B5-9F50-4BBD-B208-8B6803856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Countries Preparedness to Collect and Report on Land Indicators </a:t>
            </a:r>
            <a:endParaRPr lang="en-GB" sz="2800" dirty="0">
              <a:solidFill>
                <a:srgbClr val="0070C0"/>
              </a:solidFill>
            </a:endParaRPr>
          </a:p>
        </p:txBody>
      </p:sp>
      <p:sp>
        <p:nvSpPr>
          <p:cNvPr id="4" name="Rettangolo 2">
            <a:extLst>
              <a:ext uri="{FF2B5EF4-FFF2-40B4-BE49-F238E27FC236}">
                <a16:creationId xmlns:a16="http://schemas.microsoft.com/office/drawing/2014/main" id="{4B2CF490-47DC-4C97-9981-F6A00B8ADA6A}"/>
              </a:ext>
            </a:extLst>
          </p:cNvPr>
          <p:cNvSpPr/>
          <p:nvPr/>
        </p:nvSpPr>
        <p:spPr>
          <a:xfrm>
            <a:off x="609600" y="1752600"/>
            <a:ext cx="8001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cs typeface="Arial"/>
              </a:rPr>
              <a:t>Most land indicators in the SDGs are Tier II Indicators as classified by the Inter-Agency Expert Group on SDGs (IAEG-SDGs)</a:t>
            </a:r>
          </a:p>
          <a:p>
            <a:pPr algn="just"/>
            <a:endParaRPr lang="en-US" b="1" i="1" dirty="0">
              <a:solidFill>
                <a:srgbClr val="F79646"/>
              </a:solidFill>
              <a:cs typeface="Arial"/>
            </a:endParaRPr>
          </a:p>
          <a:p>
            <a:pPr algn="just"/>
            <a:r>
              <a:rPr lang="en-US" b="1" i="1" dirty="0">
                <a:solidFill>
                  <a:srgbClr val="00B050"/>
                </a:solidFill>
                <a:cs typeface="Arial"/>
              </a:rPr>
              <a:t>Tier 1</a:t>
            </a:r>
            <a:r>
              <a:rPr lang="en-US" dirty="0">
                <a:solidFill>
                  <a:srgbClr val="0070C0"/>
                </a:solidFill>
                <a:cs typeface="Arial"/>
              </a:rPr>
              <a:t>: </a:t>
            </a:r>
            <a:r>
              <a:rPr lang="en-US" dirty="0">
                <a:solidFill>
                  <a:prstClr val="black"/>
                </a:solidFill>
                <a:cs typeface="Arial"/>
              </a:rPr>
              <a:t>Indicator conceptually clear, established methodology and standards available and data regularly produced and reported by over 50% countries globally.</a:t>
            </a:r>
          </a:p>
          <a:p>
            <a:pPr algn="just"/>
            <a:endParaRPr lang="it-IT" dirty="0">
              <a:solidFill>
                <a:prstClr val="black"/>
              </a:solidFill>
              <a:cs typeface="Arial"/>
            </a:endParaRPr>
          </a:p>
          <a:p>
            <a:pPr algn="just"/>
            <a:r>
              <a:rPr lang="en-US" b="1" i="1" dirty="0">
                <a:solidFill>
                  <a:schemeClr val="accent2"/>
                </a:solidFill>
                <a:cs typeface="Arial"/>
              </a:rPr>
              <a:t>Tier 2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cs typeface="Arial"/>
              </a:rPr>
              <a:t>:  </a:t>
            </a:r>
            <a:r>
              <a:rPr lang="en-US" dirty="0">
                <a:solidFill>
                  <a:prstClr val="black"/>
                </a:solidFill>
                <a:cs typeface="Arial"/>
              </a:rPr>
              <a:t>Indicator conceptually clear, established methodology and standards available but data are not regularly produced by countries.</a:t>
            </a:r>
          </a:p>
          <a:p>
            <a:pPr algn="just"/>
            <a:r>
              <a:rPr lang="en-US" dirty="0">
                <a:solidFill>
                  <a:prstClr val="black"/>
                </a:solidFill>
                <a:cs typeface="Arial"/>
              </a:rPr>
              <a:t>	</a:t>
            </a:r>
            <a:r>
              <a:rPr lang="en-US" dirty="0">
                <a:solidFill>
                  <a:srgbClr val="0070C0"/>
                </a:solidFill>
                <a:cs typeface="Arial"/>
              </a:rPr>
              <a:t>NB: NSOs and other data agencies uptake the methodology for data collection</a:t>
            </a:r>
            <a:r>
              <a:rPr lang="en-US" dirty="0">
                <a:solidFill>
                  <a:prstClr val="black"/>
                </a:solidFill>
                <a:cs typeface="Arial"/>
              </a:rPr>
              <a:t>. </a:t>
            </a:r>
          </a:p>
          <a:p>
            <a:pPr algn="just"/>
            <a:endParaRPr lang="it-IT" dirty="0">
              <a:solidFill>
                <a:prstClr val="black"/>
              </a:solidFill>
              <a:cs typeface="Arial"/>
            </a:endParaRPr>
          </a:p>
          <a:p>
            <a:pPr algn="just"/>
            <a:r>
              <a:rPr lang="en-US" b="1" i="1" dirty="0">
                <a:solidFill>
                  <a:srgbClr val="FF0000"/>
                </a:solidFill>
                <a:cs typeface="Arial"/>
              </a:rPr>
              <a:t>Tier 3</a:t>
            </a:r>
            <a:r>
              <a:rPr lang="en-US" dirty="0">
                <a:cs typeface="Arial"/>
              </a:rPr>
              <a:t>: </a:t>
            </a:r>
            <a:r>
              <a:rPr lang="en-US" dirty="0">
                <a:solidFill>
                  <a:prstClr val="black"/>
                </a:solidFill>
                <a:cs typeface="Arial"/>
              </a:rPr>
              <a:t>Indicator for which there are no established methodology and standards or methodology/standards are being developed/tested.  </a:t>
            </a:r>
            <a:endParaRPr lang="it-IT" dirty="0">
              <a:solidFill>
                <a:prstClr val="black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74617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Default Design">
  <a:themeElements>
    <a:clrScheme name="Oxfam Global Identity">
      <a:dk1>
        <a:srgbClr val="000000"/>
      </a:dk1>
      <a:lt1>
        <a:srgbClr val="FFFFFF"/>
      </a:lt1>
      <a:dk2>
        <a:srgbClr val="61A534"/>
      </a:dk2>
      <a:lt2>
        <a:srgbClr val="0C884A"/>
      </a:lt2>
      <a:accent1>
        <a:srgbClr val="F16422"/>
      </a:accent1>
      <a:accent2>
        <a:srgbClr val="E70052"/>
      </a:accent2>
      <a:accent3>
        <a:srgbClr val="53297D"/>
      </a:accent3>
      <a:accent4>
        <a:srgbClr val="630235"/>
      </a:accent4>
      <a:accent5>
        <a:srgbClr val="5AC6E9"/>
      </a:accent5>
      <a:accent6>
        <a:srgbClr val="E43989"/>
      </a:accent6>
      <a:hlink>
        <a:srgbClr val="44841A"/>
      </a:hlink>
      <a:folHlink>
        <a:srgbClr val="F1642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61A534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61A534"/>
        </a:dk2>
        <a:lt2>
          <a:srgbClr val="009A4C"/>
        </a:lt2>
        <a:accent1>
          <a:srgbClr val="53297D"/>
        </a:accent1>
        <a:accent2>
          <a:srgbClr val="E43989"/>
        </a:accent2>
        <a:accent3>
          <a:srgbClr val="FFFFFF"/>
        </a:accent3>
        <a:accent4>
          <a:srgbClr val="000000"/>
        </a:accent4>
        <a:accent5>
          <a:srgbClr val="B3ACBF"/>
        </a:accent5>
        <a:accent6>
          <a:srgbClr val="CF337C"/>
        </a:accent6>
        <a:hlink>
          <a:srgbClr val="630235"/>
        </a:hlink>
        <a:folHlink>
          <a:srgbClr val="F164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~5913653">
  <a:themeElements>
    <a:clrScheme name="~591365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~5913653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~591365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591365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591365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591365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591365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591365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591365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591365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591365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591365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591365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591365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2387</TotalTime>
  <Words>1371</Words>
  <Application>Microsoft Office PowerPoint</Application>
  <PresentationFormat>On-screen Show (4:3)</PresentationFormat>
  <Paragraphs>132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17</vt:i4>
      </vt:variant>
    </vt:vector>
  </HeadingPairs>
  <TitlesOfParts>
    <vt:vector size="37" baseType="lpstr">
      <vt:lpstr>ＭＳ Ｐゴシック</vt:lpstr>
      <vt:lpstr>Arial</vt:lpstr>
      <vt:lpstr>Arial Narrow</vt:lpstr>
      <vt:lpstr>Calibri</vt:lpstr>
      <vt:lpstr>Calibri Light</vt:lpstr>
      <vt:lpstr>Cambria</vt:lpstr>
      <vt:lpstr>Helvetica</vt:lpstr>
      <vt:lpstr>Merriweather</vt:lpstr>
      <vt:lpstr>Oxfam Global Headline Regular</vt:lpstr>
      <vt:lpstr>Times New Roman</vt:lpstr>
      <vt:lpstr>Tw Cen MT</vt:lpstr>
      <vt:lpstr>Verdana</vt:lpstr>
      <vt:lpstr>Default Design</vt:lpstr>
      <vt:lpstr>Adjacency</vt:lpstr>
      <vt:lpstr>Clarity</vt:lpstr>
      <vt:lpstr>1_Adjacency</vt:lpstr>
      <vt:lpstr>1_Clarity</vt:lpstr>
      <vt:lpstr>Custom Design</vt:lpstr>
      <vt:lpstr>~5913653</vt:lpstr>
      <vt:lpstr>Office Theme</vt:lpstr>
      <vt:lpstr>IMPLEMENTING THE SDGs AND MONITORNG PROGRESS AT THE COUNTRY LEVEL: OPPORTUNITIES, TOOLS AND EXPERIENCES </vt:lpstr>
      <vt:lpstr>The Global Land Indicators Initiative (GLII) </vt:lpstr>
      <vt:lpstr>Why Land in SDGs Matter </vt:lpstr>
      <vt:lpstr>Mission Delivery – Implementation</vt:lpstr>
      <vt:lpstr>Global Land Indicators (15) for Monitoring Land Governance Issues for Comparable Data</vt:lpstr>
      <vt:lpstr>PowerPoint Presentation</vt:lpstr>
      <vt:lpstr>Improving Land Tenure Security to end Poverty</vt:lpstr>
      <vt:lpstr>Where is Land in SDGS </vt:lpstr>
      <vt:lpstr>Countries Preparedness to Collect and Report on Land Indicators </vt:lpstr>
      <vt:lpstr>Data sources</vt:lpstr>
      <vt:lpstr>Securing Women’s Land in the SDGs</vt:lpstr>
      <vt:lpstr>PowerPoint Presentation</vt:lpstr>
      <vt:lpstr>Status of the SDGs Land Related Indicators – 3rd Year into SDGs implementation; Towards 2030</vt:lpstr>
      <vt:lpstr>Harmonization of data collection </vt:lpstr>
      <vt:lpstr>Cont: Status of Land Indicators </vt:lpstr>
      <vt:lpstr>What is/Need to Happen Now?</vt:lpstr>
      <vt:lpstr>WE ALL HAVE  ROLE TO PLAY!!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Everlyne Nairesiae</dc:creator>
  <cp:lastModifiedBy>Everlyne Nairesiae</cp:lastModifiedBy>
  <cp:revision>436</cp:revision>
  <dcterms:created xsi:type="dcterms:W3CDTF">2016-12-03T15:47:07Z</dcterms:created>
  <dcterms:modified xsi:type="dcterms:W3CDTF">2018-09-25T17:17:47Z</dcterms:modified>
</cp:coreProperties>
</file>