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314" r:id="rId4"/>
    <p:sldId id="340" r:id="rId5"/>
    <p:sldId id="310" r:id="rId6"/>
    <p:sldId id="332" r:id="rId7"/>
    <p:sldId id="331" r:id="rId8"/>
    <p:sldId id="309" r:id="rId9"/>
    <p:sldId id="326" r:id="rId10"/>
    <p:sldId id="328" r:id="rId11"/>
    <p:sldId id="315" r:id="rId12"/>
    <p:sldId id="317" r:id="rId13"/>
    <p:sldId id="318" r:id="rId14"/>
    <p:sldId id="289" r:id="rId15"/>
    <p:sldId id="338" r:id="rId16"/>
    <p:sldId id="334" r:id="rId17"/>
    <p:sldId id="339" r:id="rId18"/>
    <p:sldId id="308" r:id="rId19"/>
    <p:sldId id="305" r:id="rId20"/>
    <p:sldId id="333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656" autoAdjust="0"/>
  </p:normalViewPr>
  <p:slideViewPr>
    <p:cSldViewPr>
      <p:cViewPr>
        <p:scale>
          <a:sx n="90" d="100"/>
          <a:sy n="90" d="100"/>
        </p:scale>
        <p:origin x="-1264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CBE69-8BE8-41F1-9D59-150A146958AF}" type="datetimeFigureOut">
              <a:rPr lang="en-US" smtClean="0"/>
              <a:t>26/09/18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7229-16E1-4C89-835D-1CB34806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4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1447800"/>
            <a:ext cx="1828800" cy="4678363"/>
          </a:xfrm>
        </p:spPr>
        <p:txBody>
          <a:bodyPr vert="eaVert" anchor="b" anchorCtr="0"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67056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53200" cy="108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 descr="GROOTS Keny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12954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j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543800" cy="18288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chemeClr val="accent2"/>
                </a:solidFill>
                <a:latin typeface="FF5"/>
              </a:rPr>
              <a:t>Data Driven advocacy for SDGs Gender Targets in </a:t>
            </a:r>
            <a:r>
              <a:rPr lang="en-US" sz="3600" b="1" dirty="0">
                <a:solidFill>
                  <a:schemeClr val="accent2"/>
                </a:solidFill>
                <a:latin typeface="FF5"/>
              </a:rPr>
              <a:t>Kenya </a:t>
            </a:r>
            <a:r>
              <a:rPr lang="en-US" sz="3600" dirty="0">
                <a:latin typeface="FF5"/>
              </a:rPr>
              <a:t/>
            </a:r>
            <a:br>
              <a:rPr lang="en-US" sz="3600" dirty="0">
                <a:latin typeface="FF5"/>
              </a:rPr>
            </a:br>
            <a:endParaRPr lang="en-US" sz="3600" dirty="0">
              <a:latin typeface="FF5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91000"/>
            <a:ext cx="7543800" cy="1447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Presented at the </a:t>
            </a:r>
            <a:r>
              <a:rPr lang="en-US" dirty="0" smtClean="0">
                <a:solidFill>
                  <a:schemeClr val="accent2"/>
                </a:solidFill>
              </a:rPr>
              <a:t>Global Land Forum</a:t>
            </a:r>
            <a:endParaRPr lang="en-US" dirty="0">
              <a:solidFill>
                <a:schemeClr val="accent2"/>
              </a:solidFill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@ 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</a:rPr>
              <a:t>Bandung, Indonesia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17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0800000" flipV="1">
            <a:off x="381000" y="5992890"/>
            <a:ext cx="7620000" cy="557957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73725" y="3944812"/>
            <a:ext cx="3336275" cy="20749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own </a:t>
            </a:r>
            <a:r>
              <a:rPr lang="en-US" dirty="0"/>
              <a:t>generated data-County/locals </a:t>
            </a:r>
            <a:r>
              <a:rPr lang="en-US" dirty="0" smtClean="0"/>
              <a:t>statistics : </a:t>
            </a:r>
            <a:r>
              <a:rPr lang="en-US" i="1" dirty="0" smtClean="0">
                <a:solidFill>
                  <a:srgbClr val="852F74"/>
                </a:solidFill>
              </a:rPr>
              <a:t>SDGs Gender Tracking Tool</a:t>
            </a:r>
            <a:endParaRPr lang="en-US" i="1" dirty="0">
              <a:solidFill>
                <a:srgbClr val="852F74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362200" y="1676400"/>
            <a:ext cx="3276600" cy="18288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Studies: Gap analysis on progress made in  </a:t>
            </a:r>
            <a:r>
              <a:rPr lang="en-US" i="1" dirty="0" smtClean="0"/>
              <a:t>Gender </a:t>
            </a:r>
            <a:r>
              <a:rPr lang="en-US" i="1" dirty="0"/>
              <a:t>Based Planning in Kenya</a:t>
            </a:r>
            <a:r>
              <a:rPr lang="en-US" dirty="0"/>
              <a:t>, </a:t>
            </a:r>
          </a:p>
        </p:txBody>
      </p:sp>
      <p:sp>
        <p:nvSpPr>
          <p:cNvPr id="6" name="Oval 5"/>
          <p:cNvSpPr/>
          <p:nvPr/>
        </p:nvSpPr>
        <p:spPr>
          <a:xfrm>
            <a:off x="4419600" y="3886200"/>
            <a:ext cx="3200400" cy="19050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Land </a:t>
            </a:r>
            <a:r>
              <a:rPr lang="en-US" dirty="0" err="1" smtClean="0"/>
              <a:t>Registries,KNBS</a:t>
            </a:r>
            <a:r>
              <a:rPr lang="en-US" dirty="0" smtClean="0"/>
              <a:t>, VNRs</a:t>
            </a:r>
            <a:r>
              <a:rPr lang="en-US" dirty="0"/>
              <a:t>, Country Position Papers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553738"/>
            <a:ext cx="7620000" cy="433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pPr marL="114300" indent="0">
              <a:buFont typeface="Arial" pitchFamily="34" charset="0"/>
              <a:buNone/>
            </a:pP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39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6781800" cy="1369589"/>
          </a:xfrm>
        </p:spPr>
        <p:txBody>
          <a:bodyPr/>
          <a:lstStyle/>
          <a:p>
            <a:pPr algn="ctr"/>
            <a:r>
              <a:rPr lang="en-US" sz="3200" dirty="0" err="1" smtClean="0">
                <a:solidFill>
                  <a:srgbClr val="660066"/>
                </a:solidFill>
                <a:latin typeface="Garamond"/>
                <a:cs typeface="Garamond"/>
              </a:rPr>
              <a:t>Butsoso</a:t>
            </a:r>
            <a:r>
              <a:rPr lang="en-US" sz="3200" dirty="0" smtClean="0">
                <a:solidFill>
                  <a:srgbClr val="660066"/>
                </a:solidFill>
                <a:latin typeface="Garamond"/>
                <a:cs typeface="Garamond"/>
              </a:rPr>
              <a:t> Location: Ownership of Private Land by Gender</a:t>
            </a:r>
            <a:endParaRPr lang="en-US" sz="3200" dirty="0">
              <a:solidFill>
                <a:srgbClr val="660066"/>
              </a:solidFill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7924800" cy="480059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44711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err="1" smtClean="0">
                <a:solidFill>
                  <a:srgbClr val="660066"/>
                </a:solidFill>
              </a:rPr>
              <a:t>Butsoso</a:t>
            </a:r>
            <a:r>
              <a:rPr lang="en-US" sz="2400" dirty="0" smtClean="0">
                <a:solidFill>
                  <a:srgbClr val="660066"/>
                </a:solidFill>
              </a:rPr>
              <a:t> Location-ownership by gender ( land size)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2390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dirty="0">
              <a:solidFill>
                <a:srgbClr val="660066"/>
              </a:solidFill>
              <a:latin typeface="Garamond"/>
              <a:cs typeface="Garamond"/>
            </a:endParaRPr>
          </a:p>
          <a:p>
            <a:r>
              <a:rPr lang="en-US" dirty="0" smtClean="0">
                <a:solidFill>
                  <a:srgbClr val="660066"/>
                </a:solidFill>
                <a:effectLst/>
                <a:latin typeface="Garamond"/>
                <a:cs typeface="Garamond"/>
              </a:rPr>
              <a:t>Land </a:t>
            </a:r>
            <a:r>
              <a:rPr lang="en-US" dirty="0">
                <a:solidFill>
                  <a:srgbClr val="660066"/>
                </a:solidFill>
                <a:effectLst/>
                <a:latin typeface="Garamond"/>
                <a:cs typeface="Garamond"/>
              </a:rPr>
              <a:t>parcels that are exclusively registered under </a:t>
            </a:r>
            <a:r>
              <a:rPr lang="en-US" dirty="0" smtClean="0">
                <a:solidFill>
                  <a:srgbClr val="660066"/>
                </a:solidFill>
                <a:effectLst/>
                <a:latin typeface="Garamond"/>
                <a:cs typeface="Garamond"/>
              </a:rPr>
              <a:t>females account for </a:t>
            </a:r>
            <a:r>
              <a:rPr lang="en-US" b="1" dirty="0" smtClean="0">
                <a:solidFill>
                  <a:srgbClr val="660066"/>
                </a:solidFill>
                <a:effectLst/>
                <a:latin typeface="Garamond"/>
                <a:cs typeface="Garamond"/>
              </a:rPr>
              <a:t>4.6% of total registered land </a:t>
            </a:r>
            <a:endParaRPr lang="en-US" dirty="0">
              <a:solidFill>
                <a:srgbClr val="660066"/>
              </a:solidFill>
              <a:effectLst/>
              <a:latin typeface="Garamond"/>
              <a:cs typeface="Garamond"/>
            </a:endParaRPr>
          </a:p>
          <a:p>
            <a:r>
              <a:rPr lang="en-US" dirty="0">
                <a:solidFill>
                  <a:srgbClr val="660066"/>
                </a:solidFill>
                <a:effectLst/>
                <a:latin typeface="Garamond"/>
                <a:cs typeface="Garamond"/>
              </a:rPr>
              <a:t>Land parcels that are exclusively registered under </a:t>
            </a:r>
            <a:r>
              <a:rPr lang="en-US" dirty="0" smtClean="0">
                <a:solidFill>
                  <a:srgbClr val="660066"/>
                </a:solidFill>
                <a:effectLst/>
                <a:latin typeface="Garamond"/>
                <a:cs typeface="Garamond"/>
              </a:rPr>
              <a:t>males account for </a:t>
            </a:r>
            <a:r>
              <a:rPr lang="en-US" b="1" dirty="0" smtClean="0">
                <a:solidFill>
                  <a:srgbClr val="660066"/>
                </a:solidFill>
                <a:effectLst/>
                <a:latin typeface="Garamond"/>
                <a:cs typeface="Garamond"/>
              </a:rPr>
              <a:t>88.35</a:t>
            </a:r>
            <a:r>
              <a:rPr lang="en-US" b="1" dirty="0">
                <a:solidFill>
                  <a:srgbClr val="660066"/>
                </a:solidFill>
                <a:effectLst/>
                <a:latin typeface="Garamond"/>
                <a:cs typeface="Garamond"/>
              </a:rPr>
              <a:t>%</a:t>
            </a:r>
            <a:endParaRPr lang="en-US" dirty="0">
              <a:solidFill>
                <a:srgbClr val="660066"/>
              </a:solidFill>
              <a:effectLst/>
              <a:latin typeface="Garamond"/>
              <a:cs typeface="Garamond"/>
            </a:endParaRPr>
          </a:p>
          <a:p>
            <a:r>
              <a:rPr lang="en-US" dirty="0">
                <a:solidFill>
                  <a:srgbClr val="660066"/>
                </a:solidFill>
                <a:effectLst/>
                <a:latin typeface="Garamond"/>
                <a:cs typeface="Garamond"/>
              </a:rPr>
              <a:t>Land parcels that are registered under both males and </a:t>
            </a:r>
            <a:r>
              <a:rPr lang="en-US" dirty="0" smtClean="0">
                <a:solidFill>
                  <a:srgbClr val="660066"/>
                </a:solidFill>
                <a:effectLst/>
                <a:latin typeface="Garamond"/>
                <a:cs typeface="Garamond"/>
              </a:rPr>
              <a:t>females account for </a:t>
            </a:r>
            <a:r>
              <a:rPr lang="en-US" b="1" dirty="0" smtClean="0">
                <a:solidFill>
                  <a:srgbClr val="660066"/>
                </a:solidFill>
                <a:effectLst/>
                <a:latin typeface="Garamond"/>
                <a:cs typeface="Garamond"/>
              </a:rPr>
              <a:t>7.04%</a:t>
            </a:r>
            <a:endParaRPr lang="en-US" dirty="0">
              <a:solidFill>
                <a:srgbClr val="660066"/>
              </a:solidFill>
              <a:effectLst/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98986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latin typeface="Garamond"/>
                <a:cs typeface="Garamond"/>
              </a:rPr>
              <a:t>Women Representation in Community Land Governance-</a:t>
            </a:r>
            <a:r>
              <a:rPr lang="en-US" sz="2800" dirty="0" err="1" smtClean="0">
                <a:latin typeface="Garamond"/>
                <a:cs typeface="Garamond"/>
              </a:rPr>
              <a:t>Laikipia</a:t>
            </a:r>
            <a:r>
              <a:rPr lang="en-US" sz="2800" dirty="0" smtClean="0">
                <a:latin typeface="Garamond"/>
                <a:cs typeface="Garamond"/>
              </a:rPr>
              <a:t> County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579943"/>
              </p:ext>
            </p:extLst>
          </p:nvPr>
        </p:nvGraphicFramePr>
        <p:xfrm>
          <a:off x="457200" y="1397000"/>
          <a:ext cx="7924800" cy="5460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905000"/>
                <a:gridCol w="1905000"/>
                <a:gridCol w="2209800"/>
              </a:tblGrid>
              <a:tr h="5731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Maiandra GD"/>
                          <a:ea typeface="Calibri"/>
                          <a:cs typeface="Times"/>
                        </a:rPr>
                        <a:t>Name of Community Group Ranch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Maiandra GD"/>
                          <a:ea typeface="Calibri"/>
                          <a:cs typeface="Times"/>
                        </a:rPr>
                        <a:t>Number of registered occupants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Maiandra GD"/>
                          <a:ea typeface="Calibri"/>
                          <a:cs typeface="Times"/>
                        </a:rPr>
                        <a:t>% Male percentage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Maiandra GD"/>
                          <a:ea typeface="Calibri"/>
                          <a:cs typeface="Times"/>
                        </a:rPr>
                        <a:t>%Female percentage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3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1) Kijabe group ranch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123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3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2) Musul group ranch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336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99.7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0.3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3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3) Munishoi group ranch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58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98.33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1.67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3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4) Nkiroriti group ranch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176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3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5) Ilipolei group ranch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161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97.52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2.48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3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6) Koija group ranch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590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69.33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30.67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3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7) Ilmotiok group ranch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262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91.67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8.33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3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8) Murpusi Group ranch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923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99.02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0.98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3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9) Tiamamut Group ranch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"/>
                        </a:rPr>
                        <a:t>907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63.62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aiandra GD"/>
                          <a:ea typeface="Calibri"/>
                          <a:cs typeface="Times New Roman"/>
                        </a:rPr>
                        <a:t>36.38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593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  <a:latin typeface="Gill Sans MT" panose="020B0502020104020203" pitchFamily="34" charset="0"/>
              </a:rPr>
              <a:t>Delivering the Advocacy: Coalition Building</a:t>
            </a:r>
            <a:endParaRPr lang="en-US" sz="3200" dirty="0">
              <a:solidFill>
                <a:schemeClr val="accent2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777240" lvl="2" indent="0">
              <a:buNone/>
            </a:pPr>
            <a:endParaRPr lang="en-US" sz="3200" dirty="0">
              <a:solidFill>
                <a:srgbClr val="660066"/>
              </a:solidFill>
              <a:latin typeface="Gill Sans MT" panose="020B0502020104020203" pitchFamily="34" charset="0"/>
            </a:endParaRPr>
          </a:p>
          <a:p>
            <a:pPr lvl="2"/>
            <a:r>
              <a:rPr lang="en-US" sz="4600" dirty="0" smtClean="0">
                <a:solidFill>
                  <a:srgbClr val="660066"/>
                </a:solidFill>
                <a:latin typeface="Gill Sans MT" panose="020B0502020104020203" pitchFamily="34" charset="0"/>
              </a:rPr>
              <a:t>SDGs Kenya Forum</a:t>
            </a:r>
          </a:p>
          <a:p>
            <a:pPr marL="777240" lvl="2" indent="0">
              <a:buNone/>
            </a:pPr>
            <a:endParaRPr lang="en-US" sz="4600" dirty="0" smtClean="0">
              <a:solidFill>
                <a:srgbClr val="660066"/>
              </a:solidFill>
              <a:latin typeface="Gill Sans MT" panose="020B0502020104020203" pitchFamily="34" charset="0"/>
            </a:endParaRPr>
          </a:p>
          <a:p>
            <a:pPr lvl="2"/>
            <a:r>
              <a:rPr lang="en-US" sz="4600" dirty="0" smtClean="0">
                <a:solidFill>
                  <a:srgbClr val="660066"/>
                </a:solidFill>
                <a:latin typeface="Gill Sans MT" panose="020B0502020104020203" pitchFamily="34" charset="0"/>
              </a:rPr>
              <a:t>HIVE-</a:t>
            </a:r>
            <a:r>
              <a:rPr lang="en-US" sz="4600" dirty="0">
                <a:solidFill>
                  <a:srgbClr val="660066"/>
                </a:solidFill>
                <a:latin typeface="Gill Sans MT" panose="020B0502020104020203" pitchFamily="34" charset="0"/>
              </a:rPr>
              <a:t>T</a:t>
            </a:r>
            <a:r>
              <a:rPr lang="en-US" sz="4600" dirty="0" smtClean="0">
                <a:solidFill>
                  <a:srgbClr val="660066"/>
                </a:solidFill>
                <a:latin typeface="Gill Sans MT" panose="020B0502020104020203" pitchFamily="34" charset="0"/>
              </a:rPr>
              <a:t>eam </a:t>
            </a:r>
            <a:r>
              <a:rPr lang="en-US" sz="4600" dirty="0">
                <a:solidFill>
                  <a:srgbClr val="660066"/>
                </a:solidFill>
                <a:latin typeface="Gill Sans MT" panose="020B0502020104020203" pitchFamily="34" charset="0"/>
              </a:rPr>
              <a:t>of Local </a:t>
            </a:r>
            <a:r>
              <a:rPr lang="en-US" sz="4600" dirty="0" smtClean="0">
                <a:solidFill>
                  <a:srgbClr val="660066"/>
                </a:solidFill>
                <a:latin typeface="Gill Sans MT" panose="020B0502020104020203" pitchFamily="34" charset="0"/>
              </a:rPr>
              <a:t>Celebrities</a:t>
            </a:r>
          </a:p>
          <a:p>
            <a:pPr lvl="2"/>
            <a:endParaRPr lang="en-US" sz="4600" dirty="0" smtClean="0">
              <a:solidFill>
                <a:srgbClr val="660066"/>
              </a:solidFill>
              <a:latin typeface="Gill Sans MT" panose="020B0502020104020203" pitchFamily="34" charset="0"/>
            </a:endParaRPr>
          </a:p>
          <a:p>
            <a:pPr lvl="2"/>
            <a:r>
              <a:rPr lang="en-US" sz="4600" dirty="0">
                <a:solidFill>
                  <a:srgbClr val="660066"/>
                </a:solidFill>
                <a:latin typeface="Gill Sans MT" panose="020B0502020104020203" pitchFamily="34" charset="0"/>
              </a:rPr>
              <a:t>Women2Kilimanjaro,Land Sector non State </a:t>
            </a:r>
            <a:r>
              <a:rPr lang="en-US" sz="4600" dirty="0" smtClean="0">
                <a:solidFill>
                  <a:srgbClr val="660066"/>
                </a:solidFill>
                <a:latin typeface="Gill Sans MT" panose="020B0502020104020203" pitchFamily="34" charset="0"/>
              </a:rPr>
              <a:t>Actors</a:t>
            </a:r>
            <a:endParaRPr lang="en-US" sz="4600" dirty="0">
              <a:solidFill>
                <a:srgbClr val="660066"/>
              </a:solidFill>
              <a:latin typeface="Gill Sans MT" panose="020B0502020104020203" pitchFamily="34" charset="0"/>
            </a:endParaRPr>
          </a:p>
          <a:p>
            <a:pPr lvl="2"/>
            <a:endParaRPr lang="en-US" sz="4600" dirty="0">
              <a:solidFill>
                <a:srgbClr val="660066"/>
              </a:solidFill>
              <a:latin typeface="Gill Sans MT" panose="020B0502020104020203" pitchFamily="34" charset="0"/>
            </a:endParaRPr>
          </a:p>
          <a:p>
            <a:pPr lvl="2"/>
            <a:endParaRPr lang="en-US" sz="4600" dirty="0">
              <a:latin typeface="Gill Sans MT" panose="020B0502020104020203" pitchFamily="34" charset="0"/>
            </a:endParaRPr>
          </a:p>
          <a:p>
            <a:pPr lvl="2"/>
            <a:endParaRPr lang="en-US" sz="4600" dirty="0">
              <a:latin typeface="Gill Sans MT" panose="020B0502020104020203" pitchFamily="34" charset="0"/>
            </a:endParaRPr>
          </a:p>
          <a:p>
            <a:pPr marL="777240" lvl="2" indent="0">
              <a:buNone/>
            </a:pPr>
            <a:endParaRPr lang="en-US" sz="3200" dirty="0">
              <a:latin typeface="Gill Sans MT" panose="020B0502020104020203" pitchFamily="34" charset="0"/>
            </a:endParaRPr>
          </a:p>
          <a:p>
            <a:pPr marL="114300" indent="0" algn="ctr">
              <a:buNone/>
            </a:pPr>
            <a:endParaRPr lang="en-US" dirty="0"/>
          </a:p>
          <a:p>
            <a:pPr marL="114300" indent="0" algn="ctr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9125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1087437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660066"/>
                </a:solidFill>
              </a:rPr>
              <a:t>Voluntary National Reporting </a:t>
            </a:r>
            <a:endParaRPr lang="en-US" sz="3600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SDGs Kenya Forum which GROOTS Kenya is a member has a formal working relationship with the SDGs unit, Ministry of National Treasury and Planning</a:t>
            </a:r>
          </a:p>
          <a:p>
            <a:endParaRPr lang="en-US" dirty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GROOTS Kenya participated in the preparation of VNR 2017 where governments were reporting on Goal 1 and draft position paper 2018.GROOTS Kenya joined the </a:t>
            </a:r>
            <a:r>
              <a:rPr lang="en-US" dirty="0">
                <a:solidFill>
                  <a:srgbClr val="660066"/>
                </a:solidFill>
              </a:rPr>
              <a:t>K</a:t>
            </a:r>
            <a:r>
              <a:rPr lang="en-US" dirty="0" smtClean="0">
                <a:solidFill>
                  <a:srgbClr val="660066"/>
                </a:solidFill>
              </a:rPr>
              <a:t>enya Delegation to HPLF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20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552928"/>
              </p:ext>
            </p:extLst>
          </p:nvPr>
        </p:nvGraphicFramePr>
        <p:xfrm>
          <a:off x="0" y="76198"/>
          <a:ext cx="9144000" cy="6764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679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Selected SDGs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Selected SDGs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9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CSO partners/ Consortium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CSO partners/ Consortium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2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Target(s)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Brief problem description/ current status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Key CSO(s) Intervention(s)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Key Outcome(s)/ Achievement(s)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Challenges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Key messages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Recommendations for enhancing implementation of the 2030 agenda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Target(s)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Brief problem description/ current status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9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9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9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6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Indicator(s)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Brief problem description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CSO Intervention(s)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Outcome(s)/ Achievement(s)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Challenges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Key messages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Indicator(s)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Brief problem description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9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701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382000" cy="68580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2900" dirty="0">
                <a:latin typeface="Garamond"/>
                <a:cs typeface="Garamond"/>
              </a:rPr>
              <a:t> </a:t>
            </a:r>
            <a:endParaRPr lang="en-US" sz="2900" dirty="0">
              <a:latin typeface="Garamond"/>
              <a:cs typeface="Garamond"/>
            </a:endParaRPr>
          </a:p>
          <a:p>
            <a:pPr algn="ctr"/>
            <a:r>
              <a:rPr lang="en-GB" sz="2900" dirty="0" smtClean="0">
                <a:solidFill>
                  <a:srgbClr val="660066"/>
                </a:solidFill>
                <a:latin typeface="Garamond"/>
                <a:cs typeface="Garamond"/>
              </a:rPr>
              <a:t>VNR: Annex</a:t>
            </a:r>
          </a:p>
          <a:p>
            <a:endParaRPr lang="en-US" sz="2900" dirty="0">
              <a:solidFill>
                <a:srgbClr val="660066"/>
              </a:solidFill>
              <a:latin typeface="Garamond"/>
              <a:cs typeface="Garamond"/>
            </a:endParaRPr>
          </a:p>
          <a:p>
            <a:r>
              <a:rPr lang="en-GB" sz="2900" dirty="0">
                <a:solidFill>
                  <a:srgbClr val="660066"/>
                </a:solidFill>
                <a:latin typeface="Garamond"/>
                <a:cs typeface="Garamond"/>
              </a:rPr>
              <a:t>A</a:t>
            </a:r>
            <a:r>
              <a:rPr lang="en-GB" sz="2900" dirty="0" smtClean="0">
                <a:solidFill>
                  <a:srgbClr val="660066"/>
                </a:solidFill>
                <a:latin typeface="Garamond"/>
                <a:cs typeface="Garamond"/>
              </a:rPr>
              <a:t>s </a:t>
            </a:r>
            <a:r>
              <a:rPr lang="en-GB" sz="2900" dirty="0">
                <a:solidFill>
                  <a:srgbClr val="660066"/>
                </a:solidFill>
                <a:latin typeface="Garamond"/>
                <a:cs typeface="Garamond"/>
              </a:rPr>
              <a:t>evidence to support the information provided in the template:</a:t>
            </a:r>
            <a:endParaRPr lang="en-US" sz="2900" dirty="0">
              <a:solidFill>
                <a:srgbClr val="660066"/>
              </a:solidFill>
              <a:latin typeface="Garamond"/>
              <a:cs typeface="Garamond"/>
            </a:endParaRPr>
          </a:p>
          <a:p>
            <a:pPr lvl="0"/>
            <a:r>
              <a:rPr lang="en-GB" sz="2900" dirty="0">
                <a:solidFill>
                  <a:srgbClr val="660066"/>
                </a:solidFill>
                <a:latin typeface="Garamond"/>
                <a:cs typeface="Garamond"/>
              </a:rPr>
              <a:t>Reports/brief</a:t>
            </a:r>
            <a:endParaRPr lang="en-US" sz="2900" dirty="0">
              <a:solidFill>
                <a:srgbClr val="660066"/>
              </a:solidFill>
              <a:latin typeface="Garamond"/>
              <a:cs typeface="Garamond"/>
            </a:endParaRPr>
          </a:p>
          <a:p>
            <a:pPr lvl="0"/>
            <a:r>
              <a:rPr lang="en-GB" sz="2900" dirty="0">
                <a:solidFill>
                  <a:srgbClr val="660066"/>
                </a:solidFill>
                <a:latin typeface="Garamond"/>
                <a:cs typeface="Garamond"/>
              </a:rPr>
              <a:t>Statistical/data analysis or visualisations</a:t>
            </a:r>
            <a:endParaRPr lang="en-US" sz="2900" dirty="0">
              <a:solidFill>
                <a:srgbClr val="660066"/>
              </a:solidFill>
              <a:latin typeface="Garamond"/>
              <a:cs typeface="Garamond"/>
            </a:endParaRPr>
          </a:p>
          <a:p>
            <a:pPr lvl="0"/>
            <a:r>
              <a:rPr lang="en-GB" sz="2900" dirty="0">
                <a:solidFill>
                  <a:srgbClr val="660066"/>
                </a:solidFill>
                <a:latin typeface="Garamond"/>
                <a:cs typeface="Garamond"/>
              </a:rPr>
              <a:t>Links to online reports/briefs or websites or videos</a:t>
            </a:r>
            <a:endParaRPr lang="en-US" sz="2900" dirty="0">
              <a:solidFill>
                <a:srgbClr val="660066"/>
              </a:solidFill>
              <a:latin typeface="Garamond"/>
              <a:cs typeface="Garamond"/>
            </a:endParaRPr>
          </a:p>
          <a:p>
            <a:pPr lvl="0"/>
            <a:r>
              <a:rPr lang="en-GB" sz="2900" dirty="0">
                <a:solidFill>
                  <a:srgbClr val="660066"/>
                </a:solidFill>
                <a:latin typeface="Garamond"/>
                <a:cs typeface="Garamond"/>
              </a:rPr>
              <a:t>Etc.</a:t>
            </a:r>
            <a:endParaRPr lang="en-US" sz="2900" dirty="0">
              <a:solidFill>
                <a:srgbClr val="660066"/>
              </a:solidFill>
              <a:latin typeface="Garamond"/>
              <a:cs typeface="Garamond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81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590"/>
          <a:stretch/>
        </p:blipFill>
        <p:spPr>
          <a:xfrm>
            <a:off x="0" y="3733800"/>
            <a:ext cx="43434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52" t="12733" r="32412" b="20860"/>
          <a:stretch/>
        </p:blipFill>
        <p:spPr>
          <a:xfrm>
            <a:off x="4350607" y="3733800"/>
            <a:ext cx="48006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199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82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Key Progress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660066"/>
                </a:solidFill>
              </a:rPr>
              <a:t>Adoption of rural women land rights </a:t>
            </a:r>
            <a:r>
              <a:rPr lang="en-US" dirty="0" smtClean="0">
                <a:solidFill>
                  <a:srgbClr val="660066"/>
                </a:solidFill>
              </a:rPr>
              <a:t>charter &amp; Implementation  </a:t>
            </a:r>
            <a:r>
              <a:rPr lang="en-US" dirty="0">
                <a:solidFill>
                  <a:srgbClr val="660066"/>
                </a:solidFill>
              </a:rPr>
              <a:t>by Ministry of Lands </a:t>
            </a:r>
            <a:r>
              <a:rPr lang="en-US" dirty="0" smtClean="0">
                <a:solidFill>
                  <a:srgbClr val="660066"/>
                </a:solidFill>
              </a:rPr>
              <a:t>:</a:t>
            </a:r>
            <a:endParaRPr lang="en-US" dirty="0">
              <a:solidFill>
                <a:srgbClr val="660066"/>
              </a:solidFill>
            </a:endParaRPr>
          </a:p>
          <a:p>
            <a:endParaRPr lang="en-US" dirty="0"/>
          </a:p>
        </p:txBody>
      </p:sp>
      <p:pic>
        <p:nvPicPr>
          <p:cNvPr id="5" name="Content Placeholder 4" descr="Image may contain: 6 people, people smiling, people standing, table and indoor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r="20114"/>
          <a:stretch/>
        </p:blipFill>
        <p:spPr bwMode="auto">
          <a:xfrm>
            <a:off x="4419600" y="1536192"/>
            <a:ext cx="3657600" cy="33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may contain: tex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12941"/>
            <a:ext cx="3746653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08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About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buClr>
                <a:srgbClr val="7030A0"/>
              </a:buClr>
              <a:buSzPct val="85000"/>
              <a:buFont typeface="Wingdings" panose="05000000000000000000" pitchFamily="2" charset="2"/>
              <a:buChar char="Ø"/>
              <a:defRPr/>
            </a:pPr>
            <a:endParaRPr lang="en-US" sz="1800" dirty="0">
              <a:solidFill>
                <a:srgbClr val="660066"/>
              </a:solidFill>
              <a:latin typeface="Maiandra GD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buClr>
                <a:srgbClr val="7030A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660066"/>
                </a:solidFill>
                <a:latin typeface="Gill Sans MT" panose="020B0502020104020203" pitchFamily="34" charset="0"/>
              </a:rPr>
              <a:t>GROOTS Kenya is a national movement of grassroots women. Membership of over 3,500 women-led groups. Presence in 16 Counties in Kenya.</a:t>
            </a:r>
          </a:p>
          <a:p>
            <a:pPr marL="114300" indent="0" algn="just">
              <a:lnSpc>
                <a:spcPct val="120000"/>
              </a:lnSpc>
              <a:spcBef>
                <a:spcPts val="600"/>
              </a:spcBef>
              <a:buClr>
                <a:srgbClr val="7030A0"/>
              </a:buClr>
              <a:buSzPct val="85000"/>
              <a:buNone/>
              <a:defRPr/>
            </a:pPr>
            <a:endParaRPr lang="en-US" sz="1800" dirty="0">
              <a:solidFill>
                <a:srgbClr val="660066"/>
              </a:solidFill>
              <a:latin typeface="Gill Sans MT" panose="020B0502020104020203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buClr>
                <a:srgbClr val="7030A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660066"/>
                </a:solidFill>
                <a:latin typeface="Gill Sans MT" panose="020B0502020104020203" pitchFamily="34" charset="0"/>
              </a:rPr>
              <a:t>Grassroots women and their communities are not vulnerable recipients of charity/aid but effective change agents with the capacity to determine their own development.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buClr>
                <a:srgbClr val="7030A0"/>
              </a:buClr>
              <a:buSzPct val="85000"/>
              <a:buFont typeface="Wingdings" panose="05000000000000000000" pitchFamily="2" charset="2"/>
              <a:buChar char="Ø"/>
              <a:defRPr/>
            </a:pPr>
            <a:endParaRPr lang="en-US" sz="1800" dirty="0">
              <a:solidFill>
                <a:srgbClr val="660066"/>
              </a:solidFill>
              <a:latin typeface="Gill Sans MT" panose="020B0502020104020203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buClr>
                <a:srgbClr val="7030A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660066"/>
                </a:solidFill>
                <a:latin typeface="Gill Sans MT" panose="020B0502020104020203" pitchFamily="34" charset="0"/>
              </a:rPr>
              <a:t>Mission: Facilitate effective engagement of grassroots women and their communities in development spaces at local, national and global spaces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96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53200" cy="155416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660066"/>
                </a:solidFill>
                <a:latin typeface="Garamond"/>
                <a:cs typeface="Garamond"/>
              </a:rPr>
              <a:t>Broad Changes agreed between W2K&amp; Ministry of Lands in the Implementation Framework</a:t>
            </a:r>
            <a:endParaRPr lang="en-US" sz="3200" b="1" dirty="0">
              <a:solidFill>
                <a:srgbClr val="660066"/>
              </a:solidFill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7696200" cy="368808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Enhanced Access to information on women land right status</a:t>
            </a:r>
          </a:p>
          <a:p>
            <a:pPr algn="just"/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Eradication of inequalities and discrimination on women access and control to land</a:t>
            </a:r>
          </a:p>
          <a:p>
            <a:pPr algn="just"/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Accessible and administrative land and justice systems for women</a:t>
            </a:r>
            <a:endParaRPr lang="en-US" dirty="0">
              <a:solidFill>
                <a:srgbClr val="660066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899331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499" y="2644959"/>
            <a:ext cx="7620000" cy="3733630"/>
          </a:xfrm>
        </p:spPr>
        <p:txBody>
          <a:bodyPr/>
          <a:lstStyle/>
          <a:p>
            <a:pPr algn="ctr"/>
            <a:r>
              <a:rPr lang="en-GB" b="1"/>
              <a:t>Asante!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710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SDGs County Dialogues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dirty="0" smtClean="0">
              <a:solidFill>
                <a:srgbClr val="660066"/>
              </a:solidFill>
            </a:endParaRPr>
          </a:p>
          <a:p>
            <a:pPr algn="just"/>
            <a:r>
              <a:rPr lang="en-US" sz="2400" dirty="0" smtClean="0">
                <a:solidFill>
                  <a:srgbClr val="660066"/>
                </a:solidFill>
                <a:latin typeface="Garamond"/>
                <a:cs typeface="Garamond"/>
              </a:rPr>
              <a:t>GROOTS Kenya was very active in tracking the MDGs and in the post 2015 discussions.</a:t>
            </a:r>
          </a:p>
          <a:p>
            <a:pPr algn="just"/>
            <a:r>
              <a:rPr lang="en-US" sz="2400" dirty="0" smtClean="0">
                <a:solidFill>
                  <a:srgbClr val="660066"/>
                </a:solidFill>
                <a:latin typeface="Garamond"/>
                <a:cs typeface="Garamond"/>
              </a:rPr>
              <a:t>Awareness creation around SDGs at the county level</a:t>
            </a:r>
          </a:p>
          <a:p>
            <a:pPr algn="just"/>
            <a:r>
              <a:rPr lang="en-US" sz="2400" dirty="0" smtClean="0">
                <a:solidFill>
                  <a:srgbClr val="660066"/>
                </a:solidFill>
                <a:latin typeface="Garamond"/>
                <a:cs typeface="Garamond"/>
              </a:rPr>
              <a:t>Community understand the SDGs in the Local Context and identify the targets that they would like to track.</a:t>
            </a:r>
          </a:p>
          <a:p>
            <a:pPr algn="just"/>
            <a:r>
              <a:rPr lang="en-US" sz="2400" dirty="0" smtClean="0">
                <a:solidFill>
                  <a:srgbClr val="660066"/>
                </a:solidFill>
                <a:latin typeface="Garamond"/>
                <a:cs typeface="Garamond"/>
              </a:rPr>
              <a:t>Development of SDGs champions</a:t>
            </a:r>
          </a:p>
          <a:p>
            <a:pPr algn="just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5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" b="2600"/>
          <a:stretch>
            <a:fillRect/>
          </a:stretch>
        </p:blipFill>
        <p:spPr bwMode="auto">
          <a:xfrm>
            <a:off x="152400" y="228600"/>
            <a:ext cx="35052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3364865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4191000" cy="32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622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Developing SDGs Data Advocates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Using the Data for Advocacy -A Facilitator’s Guide</a:t>
            </a:r>
          </a:p>
          <a:p>
            <a:endParaRPr lang="en-US" dirty="0">
              <a:solidFill>
                <a:srgbClr val="660066"/>
              </a:solidFill>
              <a:latin typeface="Garamond"/>
              <a:cs typeface="Garamond"/>
            </a:endParaRPr>
          </a:p>
          <a:p>
            <a:pPr lvl="3"/>
            <a:r>
              <a:rPr lang="en-US" dirty="0">
                <a:solidFill>
                  <a:srgbClr val="660066"/>
                </a:solidFill>
                <a:latin typeface="Garamond"/>
                <a:cs typeface="Garamond"/>
              </a:rPr>
              <a:t>MODULE 3: </a:t>
            </a:r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Why do we need data?</a:t>
            </a:r>
          </a:p>
          <a:p>
            <a:pPr lvl="3"/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MODULE </a:t>
            </a:r>
            <a:r>
              <a:rPr lang="en-US" dirty="0">
                <a:solidFill>
                  <a:srgbClr val="660066"/>
                </a:solidFill>
                <a:latin typeface="Garamond"/>
                <a:cs typeface="Garamond"/>
              </a:rPr>
              <a:t>4: </a:t>
            </a:r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Where does data come from?</a:t>
            </a:r>
            <a:endParaRPr lang="en-US" dirty="0">
              <a:solidFill>
                <a:srgbClr val="660066"/>
              </a:solidFill>
              <a:latin typeface="Garamond"/>
              <a:cs typeface="Garamond"/>
            </a:endParaRPr>
          </a:p>
          <a:p>
            <a:pPr lvl="3"/>
            <a:r>
              <a:rPr lang="en-US" dirty="0">
                <a:solidFill>
                  <a:srgbClr val="660066"/>
                </a:solidFill>
                <a:latin typeface="Garamond"/>
                <a:cs typeface="Garamond"/>
              </a:rPr>
              <a:t>MODULE 5: </a:t>
            </a:r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How is data analyzed ?</a:t>
            </a:r>
          </a:p>
          <a:p>
            <a:pPr lvl="3"/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MODULE </a:t>
            </a:r>
            <a:r>
              <a:rPr lang="en-US" dirty="0">
                <a:solidFill>
                  <a:srgbClr val="660066"/>
                </a:solidFill>
                <a:latin typeface="Garamond"/>
                <a:cs typeface="Garamond"/>
              </a:rPr>
              <a:t>6: </a:t>
            </a:r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How is data quality determined? The politics of data</a:t>
            </a:r>
          </a:p>
          <a:p>
            <a:pPr lvl="3"/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MODULE </a:t>
            </a:r>
            <a:r>
              <a:rPr lang="en-US" dirty="0">
                <a:solidFill>
                  <a:srgbClr val="660066"/>
                </a:solidFill>
                <a:latin typeface="Garamond"/>
                <a:cs typeface="Garamond"/>
              </a:rPr>
              <a:t>7: </a:t>
            </a:r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Who uses data? </a:t>
            </a:r>
            <a:endParaRPr lang="en-US" dirty="0">
              <a:solidFill>
                <a:srgbClr val="660066"/>
              </a:solidFill>
              <a:latin typeface="Garamond"/>
              <a:cs typeface="Garamond"/>
            </a:endParaRPr>
          </a:p>
          <a:p>
            <a:pPr lvl="3"/>
            <a:r>
              <a:rPr lang="en-US" dirty="0">
                <a:solidFill>
                  <a:srgbClr val="660066"/>
                </a:solidFill>
                <a:latin typeface="Garamond"/>
                <a:cs typeface="Garamond"/>
              </a:rPr>
              <a:t>MODULE 8: </a:t>
            </a:r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How to communicate data? </a:t>
            </a:r>
            <a:endParaRPr lang="en-US" dirty="0">
              <a:solidFill>
                <a:srgbClr val="660066"/>
              </a:solidFill>
              <a:latin typeface="Garamond"/>
              <a:cs typeface="Garamond"/>
            </a:endParaRPr>
          </a:p>
          <a:p>
            <a:pPr lvl="3"/>
            <a:r>
              <a:rPr lang="en-US" dirty="0">
                <a:solidFill>
                  <a:srgbClr val="660066"/>
                </a:solidFill>
                <a:latin typeface="Garamond"/>
                <a:cs typeface="Garamond"/>
              </a:rPr>
              <a:t>MODULE 9: SDGS &amp; </a:t>
            </a:r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National &amp; County Policy making processes? </a:t>
            </a:r>
            <a:endParaRPr lang="en-US" dirty="0">
              <a:solidFill>
                <a:srgbClr val="660066"/>
              </a:solidFill>
              <a:latin typeface="Garamond"/>
              <a:cs typeface="Garamond"/>
            </a:endParaRPr>
          </a:p>
          <a:p>
            <a:pPr lvl="3"/>
            <a:r>
              <a:rPr lang="en-US" dirty="0">
                <a:solidFill>
                  <a:srgbClr val="660066"/>
                </a:solidFill>
                <a:latin typeface="Garamond"/>
                <a:cs typeface="Garamond"/>
              </a:rPr>
              <a:t>MODULE 10: </a:t>
            </a:r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How do we expand our influence? The global movement for gender equality?</a:t>
            </a:r>
          </a:p>
          <a:p>
            <a:pPr lvl="3"/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MODULE </a:t>
            </a:r>
            <a:r>
              <a:rPr lang="en-US" dirty="0">
                <a:solidFill>
                  <a:srgbClr val="660066"/>
                </a:solidFill>
                <a:latin typeface="Garamond"/>
                <a:cs typeface="Garamond"/>
              </a:rPr>
              <a:t>11: </a:t>
            </a:r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How do we work together? </a:t>
            </a:r>
            <a:endParaRPr lang="en-US" dirty="0">
              <a:solidFill>
                <a:srgbClr val="660066"/>
              </a:solidFill>
              <a:latin typeface="Garamond"/>
              <a:cs typeface="Garamond"/>
            </a:endParaRPr>
          </a:p>
          <a:p>
            <a:endParaRPr lang="en-US" dirty="0" smtClean="0">
              <a:solidFill>
                <a:srgbClr val="660066"/>
              </a:solidFill>
              <a:latin typeface="Garamond"/>
              <a:cs typeface="Garamond"/>
            </a:endParaRPr>
          </a:p>
          <a:p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Use of digital technology to collect data</a:t>
            </a:r>
          </a:p>
          <a:p>
            <a:r>
              <a:rPr lang="en-US" dirty="0" smtClean="0">
                <a:solidFill>
                  <a:srgbClr val="660066"/>
                </a:solidFill>
                <a:latin typeface="Garamond"/>
                <a:cs typeface="Garamond"/>
              </a:rPr>
              <a:t>60 Data Advocates developed </a:t>
            </a:r>
            <a:endParaRPr lang="en-US" dirty="0">
              <a:solidFill>
                <a:srgbClr val="660066"/>
              </a:solidFill>
              <a:latin typeface="Garamond"/>
              <a:cs typeface="Garamond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645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76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2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620000" cy="5257800"/>
          </a:xfrm>
        </p:spPr>
        <p:txBody>
          <a:bodyPr>
            <a:normAutofit/>
          </a:bodyPr>
          <a:lstStyle/>
          <a:p>
            <a:pPr algn="ctr"/>
            <a:endParaRPr lang="en-US" sz="3200" dirty="0" smtClean="0">
              <a:latin typeface="Garamond"/>
              <a:cs typeface="Garamond"/>
            </a:endParaRPr>
          </a:p>
          <a:p>
            <a:pPr marL="114300" indent="0" algn="ctr">
              <a:buNone/>
            </a:pPr>
            <a:endParaRPr lang="en-US" sz="4000" dirty="0">
              <a:latin typeface="Garamond"/>
              <a:cs typeface="Garamond"/>
            </a:endParaRPr>
          </a:p>
          <a:p>
            <a:pPr algn="ctr"/>
            <a:r>
              <a:rPr lang="en-US" sz="4000" b="1" dirty="0" smtClean="0">
                <a:solidFill>
                  <a:srgbClr val="660066"/>
                </a:solidFill>
                <a:latin typeface="Garamond"/>
                <a:cs typeface="Garamond"/>
              </a:rPr>
              <a:t>Participatory SDGs Tracking Tool Development</a:t>
            </a:r>
            <a:endParaRPr lang="en-US" sz="4000" b="1" dirty="0">
              <a:solidFill>
                <a:srgbClr val="660066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55015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553200" cy="1209675"/>
          </a:xfrm>
        </p:spPr>
        <p:txBody>
          <a:bodyPr/>
          <a:lstStyle/>
          <a:p>
            <a:pPr algn="ctr"/>
            <a:endParaRPr lang="en-US" sz="3600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4127" r="7305" b="53019"/>
          <a:stretch/>
        </p:blipFill>
        <p:spPr bwMode="auto">
          <a:xfrm>
            <a:off x="228600" y="0"/>
            <a:ext cx="8229600" cy="655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8817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r="11960" b="342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17468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2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2352</TotalTime>
  <Words>695</Words>
  <Application>Microsoft Macintosh PowerPoint</Application>
  <PresentationFormat>On-screen Show (4:3)</PresentationFormat>
  <Paragraphs>181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Adjacency</vt:lpstr>
      <vt:lpstr>Data Driven advocacy for SDGs Gender Targets in Kenya  </vt:lpstr>
      <vt:lpstr>About Us</vt:lpstr>
      <vt:lpstr>SDGs County Dialogues</vt:lpstr>
      <vt:lpstr>PowerPoint Presentation</vt:lpstr>
      <vt:lpstr>Developing SDGs Data Advocates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Butsoso Location: Ownership of Private Land by Gender</vt:lpstr>
      <vt:lpstr>Butsoso Location-ownership by gender ( land size)</vt:lpstr>
      <vt:lpstr>Women Representation in Community Land Governance-Laikipia County</vt:lpstr>
      <vt:lpstr>Delivering the Advocacy: Coalition Building</vt:lpstr>
      <vt:lpstr>Voluntary National Reporting </vt:lpstr>
      <vt:lpstr>PowerPoint Presentation</vt:lpstr>
      <vt:lpstr>PowerPoint Presentation</vt:lpstr>
      <vt:lpstr>PowerPoint Presentation</vt:lpstr>
      <vt:lpstr>Key Progress</vt:lpstr>
      <vt:lpstr>Broad Changes agreed between W2K&amp; Ministry of Lands in the Implementation Framework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Groots Kenya</dc:creator>
  <cp:lastModifiedBy>Fridah Githuku</cp:lastModifiedBy>
  <cp:revision>105</cp:revision>
  <dcterms:created xsi:type="dcterms:W3CDTF">2018-06-18T11:51:09Z</dcterms:created>
  <dcterms:modified xsi:type="dcterms:W3CDTF">2018-09-26T01:24:23Z</dcterms:modified>
</cp:coreProperties>
</file>