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54" autoAdjust="0"/>
    <p:restoredTop sz="94660"/>
  </p:normalViewPr>
  <p:slideViewPr>
    <p:cSldViewPr snapToGrid="0">
      <p:cViewPr>
        <p:scale>
          <a:sx n="66" d="100"/>
          <a:sy n="66" d="100"/>
        </p:scale>
        <p:origin x="-1092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2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95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75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48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8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0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7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91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08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3987-CEA9-4B6A-AC09-9750755C95E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FC84-1C98-4AFD-AA05-B83F0187E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3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orplatform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donorplatfor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80006"/>
            <a:ext cx="9144000" cy="2387600"/>
          </a:xfrm>
        </p:spPr>
        <p:txBody>
          <a:bodyPr/>
          <a:lstStyle/>
          <a:p>
            <a:r>
              <a:rPr lang="de-DE" b="1" dirty="0" err="1" smtClean="0"/>
              <a:t>Governance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Domestic</a:t>
            </a:r>
            <a:r>
              <a:rPr lang="de-DE" b="1" dirty="0" smtClean="0"/>
              <a:t> Investment </a:t>
            </a:r>
            <a:r>
              <a:rPr lang="de-DE" b="1" dirty="0" err="1" smtClean="0"/>
              <a:t>into</a:t>
            </a:r>
            <a:r>
              <a:rPr lang="de-DE" b="1" dirty="0" smtClean="0"/>
              <a:t> Land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81688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de-DE" sz="4000" i="1" dirty="0" smtClean="0">
                <a:solidFill>
                  <a:srgbClr val="265E4D"/>
                </a:solidFill>
              </a:rPr>
              <a:t>Session </a:t>
            </a:r>
            <a:r>
              <a:rPr lang="de-DE" sz="4000" i="1" dirty="0" err="1" smtClean="0">
                <a:solidFill>
                  <a:srgbClr val="265E4D"/>
                </a:solidFill>
              </a:rPr>
              <a:t>by</a:t>
            </a:r>
            <a:r>
              <a:rPr lang="de-DE" sz="4000" i="1" dirty="0" smtClean="0">
                <a:solidFill>
                  <a:srgbClr val="265E4D"/>
                </a:solidFill>
              </a:rPr>
              <a:t> </a:t>
            </a:r>
            <a:r>
              <a:rPr lang="de-DE" sz="4000" i="1" dirty="0" err="1" smtClean="0">
                <a:solidFill>
                  <a:srgbClr val="265E4D"/>
                </a:solidFill>
              </a:rPr>
              <a:t>the</a:t>
            </a:r>
            <a:r>
              <a:rPr lang="de-DE" sz="4000" i="1" dirty="0" smtClean="0">
                <a:solidFill>
                  <a:srgbClr val="265E4D"/>
                </a:solidFill>
              </a:rPr>
              <a:t> Global </a:t>
            </a:r>
            <a:r>
              <a:rPr lang="de-DE" sz="4000" i="1" dirty="0" err="1" smtClean="0">
                <a:solidFill>
                  <a:srgbClr val="265E4D"/>
                </a:solidFill>
              </a:rPr>
              <a:t>Donor</a:t>
            </a:r>
            <a:r>
              <a:rPr lang="de-DE" sz="4000" i="1" dirty="0" smtClean="0">
                <a:solidFill>
                  <a:srgbClr val="265E4D"/>
                </a:solidFill>
              </a:rPr>
              <a:t> Working Group on Land</a:t>
            </a:r>
          </a:p>
          <a:p>
            <a:endParaRPr lang="de-DE" dirty="0" smtClean="0">
              <a:solidFill>
                <a:srgbClr val="265E4D"/>
              </a:solidFill>
            </a:endParaRPr>
          </a:p>
          <a:p>
            <a:r>
              <a:rPr lang="de-DE" sz="3400" dirty="0" smtClean="0"/>
              <a:t>Global Land Forum 2018</a:t>
            </a:r>
          </a:p>
          <a:p>
            <a:r>
              <a:rPr lang="de-DE" sz="3400" dirty="0" smtClean="0"/>
              <a:t>Bandung, </a:t>
            </a:r>
            <a:r>
              <a:rPr lang="de-DE" sz="3400" dirty="0" err="1" smtClean="0"/>
              <a:t>Indonesia</a:t>
            </a:r>
            <a:r>
              <a:rPr lang="de-DE" sz="3400" dirty="0" smtClean="0"/>
              <a:t>, 26 September</a:t>
            </a:r>
            <a:endParaRPr lang="de-DE" sz="3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7" y="682171"/>
            <a:ext cx="2702542" cy="13074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71" y="546580"/>
            <a:ext cx="1984743" cy="139779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0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Panelists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858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>
                <a:solidFill>
                  <a:srgbClr val="265E4D"/>
                </a:solidFill>
              </a:rPr>
              <a:t>Justine Sylvester</a:t>
            </a:r>
            <a:r>
              <a:rPr lang="en-US" i="1" dirty="0"/>
              <a:t>, </a:t>
            </a:r>
            <a:r>
              <a:rPr lang="en-US" dirty="0"/>
              <a:t>Advisor to the Land and Livelihoods Program and Private Sector Engagement at Village Focus International (VFI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265E4D"/>
                </a:solidFill>
              </a:rPr>
              <a:t>Bezualem Bekele Mogessie</a:t>
            </a:r>
            <a:r>
              <a:rPr lang="en-US" i="1" dirty="0"/>
              <a:t>,</a:t>
            </a:r>
            <a:r>
              <a:rPr lang="en-US" b="1" i="1" dirty="0"/>
              <a:t> </a:t>
            </a:r>
            <a:r>
              <a:rPr lang="en-US" dirty="0"/>
              <a:t>Head of the Land Administration Directorate, Ethiopian Horticultural and Agricultural Investment Authority (EHAIA)</a:t>
            </a:r>
            <a:endParaRPr lang="de-DE" dirty="0"/>
          </a:p>
          <a:p>
            <a:endParaRPr lang="de-DE" dirty="0" smtClean="0"/>
          </a:p>
          <a:p>
            <a:r>
              <a:rPr lang="en-US" b="1" i="1" dirty="0">
                <a:solidFill>
                  <a:srgbClr val="265E4D"/>
                </a:solidFill>
              </a:rPr>
              <a:t>Dr. Tran </a:t>
            </a:r>
            <a:r>
              <a:rPr lang="en-US" b="1" i="1" dirty="0" err="1">
                <a:solidFill>
                  <a:srgbClr val="265E4D"/>
                </a:solidFill>
              </a:rPr>
              <a:t>Thi</a:t>
            </a:r>
            <a:r>
              <a:rPr lang="en-US" b="1" i="1" dirty="0">
                <a:solidFill>
                  <a:srgbClr val="265E4D"/>
                </a:solidFill>
              </a:rPr>
              <a:t> </a:t>
            </a:r>
            <a:r>
              <a:rPr lang="en-US" b="1" i="1" dirty="0" err="1">
                <a:solidFill>
                  <a:srgbClr val="265E4D"/>
                </a:solidFill>
              </a:rPr>
              <a:t>Thuy</a:t>
            </a:r>
            <a:r>
              <a:rPr lang="en-US" b="1" i="1" dirty="0">
                <a:solidFill>
                  <a:srgbClr val="265E4D"/>
                </a:solidFill>
              </a:rPr>
              <a:t> </a:t>
            </a:r>
            <a:r>
              <a:rPr lang="en-US" b="1" i="1" dirty="0" err="1">
                <a:solidFill>
                  <a:srgbClr val="265E4D"/>
                </a:solidFill>
              </a:rPr>
              <a:t>Hoa</a:t>
            </a:r>
            <a:r>
              <a:rPr lang="en-US" i="1" dirty="0"/>
              <a:t>, </a:t>
            </a:r>
            <a:r>
              <a:rPr lang="en-US" dirty="0"/>
              <a:t>Chairman of the Rubber Development Advisory Board of the Vietnam Rubber </a:t>
            </a:r>
            <a:r>
              <a:rPr lang="en-US" dirty="0" smtClean="0"/>
              <a:t>Association</a:t>
            </a:r>
          </a:p>
          <a:p>
            <a:endParaRPr lang="en-US" dirty="0"/>
          </a:p>
          <a:p>
            <a:r>
              <a:rPr lang="en-US" dirty="0" smtClean="0"/>
              <a:t>MODERATOR: </a:t>
            </a:r>
            <a:r>
              <a:rPr lang="en-US" b="1" i="1" dirty="0" smtClean="0">
                <a:solidFill>
                  <a:srgbClr val="265E4D"/>
                </a:solidFill>
              </a:rPr>
              <a:t>Harold </a:t>
            </a:r>
            <a:r>
              <a:rPr lang="en-US" b="1" i="1" dirty="0" err="1" smtClean="0">
                <a:solidFill>
                  <a:srgbClr val="265E4D"/>
                </a:solidFill>
              </a:rPr>
              <a:t>Liversage</a:t>
            </a:r>
            <a:r>
              <a:rPr lang="en-US" dirty="0" smtClean="0"/>
              <a:t>, Lead Land Tenure Specialist, IFAD.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4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Key </a:t>
            </a:r>
            <a:r>
              <a:rPr lang="de-DE" b="1" dirty="0" err="1" smtClean="0"/>
              <a:t>messages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200" b="1" dirty="0" smtClean="0">
                <a:solidFill>
                  <a:srgbClr val="265E4D"/>
                </a:solidFill>
              </a:rPr>
              <a:t>Justine Sylvester, </a:t>
            </a:r>
            <a:r>
              <a:rPr lang="de-DE" sz="3200" b="1" dirty="0" err="1" smtClean="0">
                <a:solidFill>
                  <a:srgbClr val="265E4D"/>
                </a:solidFill>
              </a:rPr>
              <a:t>Village</a:t>
            </a:r>
            <a:r>
              <a:rPr lang="de-DE" sz="3200" b="1" dirty="0" smtClean="0">
                <a:solidFill>
                  <a:srgbClr val="265E4D"/>
                </a:solidFill>
              </a:rPr>
              <a:t> Focus International</a:t>
            </a:r>
            <a:endParaRPr lang="de-DE" sz="3200" b="1" dirty="0">
              <a:solidFill>
                <a:srgbClr val="265E4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46544"/>
            <a:ext cx="10515600" cy="456066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Domestic investors are not only agribusinesses</a:t>
            </a:r>
            <a:r>
              <a:rPr lang="en-US" dirty="0" smtClean="0"/>
              <a:t>: a paradigm shift is needed to acknowledge that smallholders are agricultural investors in their own right.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Risks and rewards are both inherent in “private sector engagement”</a:t>
            </a:r>
            <a:r>
              <a:rPr lang="en-US" dirty="0" smtClean="0"/>
              <a:t>: there’s huge potential for CSOs to work with domestic investors (and local governments) to operationalize global guidance and standards – putting into practice the VGGT, RAI Principles, FPIC, etc.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But civic space is shrinking </a:t>
            </a:r>
            <a:r>
              <a:rPr lang="en-US" dirty="0" smtClean="0"/>
              <a:t>– particularly for land rights CSOs in the Mekong region. Civil society needs support to continue promoting responsible agricultural investment and engaging with domestic investors.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4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0"/>
            <a:ext cx="4746171" cy="355962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7" y="-55052"/>
            <a:ext cx="4892975" cy="36697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9" y="3469258"/>
            <a:ext cx="4538133" cy="3403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1" y="3432629"/>
            <a:ext cx="4586972" cy="34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Key </a:t>
            </a:r>
            <a:r>
              <a:rPr lang="de-DE" b="1" dirty="0" err="1" smtClean="0"/>
              <a:t>messages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sz="3200" b="1" dirty="0" err="1" smtClean="0">
                <a:solidFill>
                  <a:srgbClr val="265E4D"/>
                </a:solidFill>
              </a:rPr>
              <a:t>Benzualem</a:t>
            </a:r>
            <a:r>
              <a:rPr lang="de-DE" sz="3200" b="1" dirty="0" smtClean="0">
                <a:solidFill>
                  <a:srgbClr val="265E4D"/>
                </a:solidFill>
              </a:rPr>
              <a:t> Mogessie, </a:t>
            </a:r>
            <a:r>
              <a:rPr lang="de-DE" sz="3200" b="1" dirty="0" err="1" smtClean="0">
                <a:solidFill>
                  <a:srgbClr val="265E4D"/>
                </a:solidFill>
              </a:rPr>
              <a:t>Ethiopian</a:t>
            </a:r>
            <a:r>
              <a:rPr lang="de-DE" sz="3200" b="1" dirty="0" smtClean="0">
                <a:solidFill>
                  <a:srgbClr val="265E4D"/>
                </a:solidFill>
              </a:rPr>
              <a:t> </a:t>
            </a:r>
            <a:r>
              <a:rPr lang="de-DE" sz="3200" b="1" dirty="0" err="1" smtClean="0">
                <a:solidFill>
                  <a:srgbClr val="265E4D"/>
                </a:solidFill>
              </a:rPr>
              <a:t>Agr</a:t>
            </a:r>
            <a:r>
              <a:rPr lang="de-DE" sz="3200" b="1" dirty="0" smtClean="0">
                <a:solidFill>
                  <a:srgbClr val="265E4D"/>
                </a:solidFill>
              </a:rPr>
              <a:t>. Investment Authority</a:t>
            </a:r>
            <a:endParaRPr lang="de-DE" sz="3200" b="1" dirty="0">
              <a:solidFill>
                <a:srgbClr val="265E4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75564"/>
            <a:ext cx="10515600" cy="33269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land use policy and land use plan and act accordingly.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Respect local livelihood systems and in case of deterioration involve fully local communities to change their livelihood system.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Capacity building at all levels.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9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Key </a:t>
            </a:r>
            <a:r>
              <a:rPr lang="de-DE" b="1" dirty="0" err="1" smtClean="0"/>
              <a:t>messages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sz="3200" b="1" dirty="0" smtClean="0">
                <a:solidFill>
                  <a:srgbClr val="265E4D"/>
                </a:solidFill>
              </a:rPr>
              <a:t>Dr. Tran </a:t>
            </a:r>
            <a:r>
              <a:rPr lang="en-US" sz="3200" b="1" dirty="0" err="1" smtClean="0">
                <a:solidFill>
                  <a:srgbClr val="265E4D"/>
                </a:solidFill>
              </a:rPr>
              <a:t>Thi</a:t>
            </a:r>
            <a:r>
              <a:rPr lang="en-US" sz="3200" b="1" dirty="0" smtClean="0">
                <a:solidFill>
                  <a:srgbClr val="265E4D"/>
                </a:solidFill>
              </a:rPr>
              <a:t> </a:t>
            </a:r>
            <a:r>
              <a:rPr lang="en-US" sz="3200" b="1" dirty="0" err="1" smtClean="0">
                <a:solidFill>
                  <a:srgbClr val="265E4D"/>
                </a:solidFill>
              </a:rPr>
              <a:t>Thuy</a:t>
            </a:r>
            <a:r>
              <a:rPr lang="en-US" sz="3200" b="1" dirty="0" smtClean="0">
                <a:solidFill>
                  <a:srgbClr val="265E4D"/>
                </a:solidFill>
              </a:rPr>
              <a:t> </a:t>
            </a:r>
            <a:r>
              <a:rPr lang="en-US" sz="3200" b="1" dirty="0" err="1" smtClean="0">
                <a:solidFill>
                  <a:srgbClr val="265E4D"/>
                </a:solidFill>
              </a:rPr>
              <a:t>Hoa</a:t>
            </a:r>
            <a:r>
              <a:rPr lang="en-US" sz="3200" b="1" dirty="0" smtClean="0">
                <a:solidFill>
                  <a:srgbClr val="265E4D"/>
                </a:solidFill>
              </a:rPr>
              <a:t>, Vietnam Rubber Association</a:t>
            </a:r>
            <a:endParaRPr lang="de-DE" sz="3200" b="1" dirty="0">
              <a:solidFill>
                <a:srgbClr val="265E4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15909"/>
            <a:ext cx="10515600" cy="464048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on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rubber</a:t>
            </a:r>
            <a:r>
              <a:rPr lang="de-DE" dirty="0"/>
              <a:t> </a:t>
            </a:r>
            <a:r>
              <a:rPr lang="de-DE" dirty="0" err="1"/>
              <a:t>encourages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rubber</a:t>
            </a:r>
            <a:r>
              <a:rPr lang="de-DE" dirty="0"/>
              <a:t> </a:t>
            </a:r>
            <a:r>
              <a:rPr lang="de-DE" dirty="0" err="1"/>
              <a:t>plantations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5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smallholders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14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smtClean="0"/>
              <a:t>ha.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Natural </a:t>
            </a:r>
            <a:r>
              <a:rPr lang="de-DE" dirty="0" err="1"/>
              <a:t>rubber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rubber</a:t>
            </a:r>
            <a:r>
              <a:rPr lang="de-DE" dirty="0"/>
              <a:t> </a:t>
            </a:r>
            <a:r>
              <a:rPr lang="de-DE" dirty="0" err="1"/>
              <a:t>plantations</a:t>
            </a:r>
            <a:r>
              <a:rPr lang="de-DE" dirty="0"/>
              <a:t> </a:t>
            </a:r>
            <a:r>
              <a:rPr lang="de-DE" dirty="0" err="1"/>
              <a:t>replanted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productivity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 smtClean="0"/>
              <a:t>planting</a:t>
            </a:r>
            <a:r>
              <a:rPr lang="de-D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/>
              <a:t>professional </a:t>
            </a:r>
            <a:r>
              <a:rPr lang="de-DE" dirty="0" err="1"/>
              <a:t>associations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link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agribusinesses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CSOs / NGOs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farmers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growers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rubber</a:t>
            </a:r>
            <a:r>
              <a:rPr lang="de-DE" dirty="0"/>
              <a:t> </a:t>
            </a:r>
            <a:r>
              <a:rPr lang="de-DE" dirty="0" err="1"/>
              <a:t>plantations</a:t>
            </a:r>
            <a:r>
              <a:rPr lang="de-DE" dirty="0"/>
              <a:t> in </a:t>
            </a:r>
            <a:r>
              <a:rPr lang="de-DE" dirty="0" err="1"/>
              <a:t>sustainability</a:t>
            </a:r>
            <a:r>
              <a:rPr lang="de-DE" dirty="0"/>
              <a:t>,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socio</a:t>
            </a:r>
            <a:r>
              <a:rPr lang="de-DE" dirty="0"/>
              <a:t>-environmental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“Zero-</a:t>
            </a:r>
            <a:r>
              <a:rPr lang="de-DE" dirty="0" err="1"/>
              <a:t>deforestation</a:t>
            </a:r>
            <a:r>
              <a:rPr lang="de-DE" dirty="0"/>
              <a:t>” in </a:t>
            </a:r>
            <a:r>
              <a:rPr lang="de-DE" dirty="0" err="1"/>
              <a:t>rubber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Discussion</a:t>
            </a:r>
            <a:r>
              <a:rPr lang="de-DE" b="1" dirty="0" smtClean="0"/>
              <a:t> in Groups – 15 min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de-DE" sz="3400" b="1" i="1" dirty="0" err="1" smtClean="0">
                <a:solidFill>
                  <a:srgbClr val="265E4D"/>
                </a:solidFill>
              </a:rPr>
              <a:t>What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issues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were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missing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or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should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be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emphasized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from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what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panelists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presented</a:t>
            </a:r>
            <a:r>
              <a:rPr lang="de-DE" sz="3400" b="1" i="1" dirty="0">
                <a:solidFill>
                  <a:srgbClr val="265E4D"/>
                </a:solidFill>
              </a:rPr>
              <a:t>?</a:t>
            </a:r>
          </a:p>
          <a:p>
            <a:pPr marL="457200" lvl="1" indent="0">
              <a:buNone/>
            </a:pPr>
            <a:endParaRPr lang="de-DE" sz="3400" i="1" dirty="0">
              <a:solidFill>
                <a:srgbClr val="265E4D"/>
              </a:solidFill>
            </a:endParaRPr>
          </a:p>
          <a:p>
            <a:pPr marL="457200" lvl="1" indent="0">
              <a:buNone/>
            </a:pPr>
            <a:r>
              <a:rPr lang="de-DE" sz="3400" b="1" i="1" dirty="0" err="1" smtClean="0">
                <a:solidFill>
                  <a:srgbClr val="265E4D"/>
                </a:solidFill>
              </a:rPr>
              <a:t>What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is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the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one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thing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that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you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could</a:t>
            </a:r>
            <a:r>
              <a:rPr lang="de-DE" sz="3400" b="1" i="1" dirty="0">
                <a:solidFill>
                  <a:srgbClr val="265E4D"/>
                </a:solidFill>
              </a:rPr>
              <a:t> do </a:t>
            </a:r>
            <a:r>
              <a:rPr lang="de-DE" sz="3400" b="1" i="1" dirty="0" err="1">
                <a:solidFill>
                  <a:srgbClr val="265E4D"/>
                </a:solidFill>
              </a:rPr>
              <a:t>going</a:t>
            </a:r>
            <a:r>
              <a:rPr lang="de-DE" sz="3400" b="1" i="1" dirty="0">
                <a:solidFill>
                  <a:srgbClr val="265E4D"/>
                </a:solidFill>
              </a:rPr>
              <a:t> back </a:t>
            </a:r>
            <a:r>
              <a:rPr lang="de-DE" sz="3400" b="1" i="1" dirty="0" err="1">
                <a:solidFill>
                  <a:srgbClr val="265E4D"/>
                </a:solidFill>
              </a:rPr>
              <a:t>home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>
                <a:solidFill>
                  <a:srgbClr val="265E4D"/>
                </a:solidFill>
              </a:rPr>
              <a:t>to</a:t>
            </a:r>
            <a:r>
              <a:rPr lang="de-DE" sz="3400" b="1" i="1" dirty="0">
                <a:solidFill>
                  <a:srgbClr val="265E4D"/>
                </a:solidFill>
              </a:rPr>
              <a:t> </a:t>
            </a:r>
            <a:r>
              <a:rPr lang="de-DE" sz="3400" b="1" i="1" dirty="0" err="1" smtClean="0">
                <a:solidFill>
                  <a:srgbClr val="265E4D"/>
                </a:solidFill>
              </a:rPr>
              <a:t>support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 smtClean="0">
                <a:solidFill>
                  <a:srgbClr val="265E4D"/>
                </a:solidFill>
              </a:rPr>
              <a:t>responsible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 smtClean="0">
                <a:solidFill>
                  <a:srgbClr val="265E4D"/>
                </a:solidFill>
              </a:rPr>
              <a:t>and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 smtClean="0">
                <a:solidFill>
                  <a:srgbClr val="265E4D"/>
                </a:solidFill>
              </a:rPr>
              <a:t>sustainable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 smtClean="0">
                <a:solidFill>
                  <a:srgbClr val="265E4D"/>
                </a:solidFill>
              </a:rPr>
              <a:t>domestic</a:t>
            </a:r>
            <a:r>
              <a:rPr lang="de-DE" sz="3400" b="1" i="1" dirty="0" smtClean="0">
                <a:solidFill>
                  <a:srgbClr val="265E4D"/>
                </a:solidFill>
              </a:rPr>
              <a:t> </a:t>
            </a:r>
            <a:r>
              <a:rPr lang="de-DE" sz="3400" b="1" i="1" dirty="0" err="1" smtClean="0">
                <a:solidFill>
                  <a:srgbClr val="265E4D"/>
                </a:solidFill>
              </a:rPr>
              <a:t>investments</a:t>
            </a:r>
            <a:r>
              <a:rPr lang="de-DE" sz="3400" b="1" i="1" dirty="0" smtClean="0">
                <a:solidFill>
                  <a:srgbClr val="265E4D"/>
                </a:solidFill>
              </a:rPr>
              <a:t>?</a:t>
            </a:r>
            <a:endParaRPr lang="de-DE" sz="3400" b="1" i="1" dirty="0">
              <a:solidFill>
                <a:srgbClr val="265E4D"/>
              </a:solidFill>
            </a:endParaRPr>
          </a:p>
          <a:p>
            <a:pPr marL="514350" indent="-514350">
              <a:buAutoNum type="arabicPeriod"/>
            </a:pPr>
            <a:endParaRPr lang="de-DE" dirty="0" smtClean="0"/>
          </a:p>
          <a:p>
            <a:r>
              <a:rPr lang="de-DE" dirty="0" smtClean="0"/>
              <a:t>Select </a:t>
            </a:r>
            <a:r>
              <a:rPr lang="de-DE" dirty="0"/>
              <a:t>1 </a:t>
            </a:r>
            <a:r>
              <a:rPr lang="de-DE" dirty="0" err="1"/>
              <a:t>reporter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r>
              <a:rPr lang="de-DE" dirty="0"/>
              <a:t>Write down max. 3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Harvest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ideas</a:t>
            </a:r>
            <a:r>
              <a:rPr lang="de-DE" b="1" dirty="0" smtClean="0"/>
              <a:t>…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dirty="0" smtClean="0">
              <a:hlinkClick r:id="rId2"/>
            </a:endParaRPr>
          </a:p>
          <a:p>
            <a:pPr marL="0" indent="0" algn="ctr">
              <a:buNone/>
            </a:pPr>
            <a:endParaRPr lang="de-DE" dirty="0">
              <a:hlinkClick r:id="rId2"/>
            </a:endParaRPr>
          </a:p>
          <a:p>
            <a:pPr marL="0" indent="0" algn="ctr">
              <a:buNone/>
            </a:pPr>
            <a:endParaRPr lang="de-DE" dirty="0" smtClean="0">
              <a:hlinkClick r:id="rId2"/>
            </a:endParaRPr>
          </a:p>
          <a:p>
            <a:pPr marL="0" indent="0" algn="ctr">
              <a:buNone/>
            </a:pPr>
            <a:endParaRPr lang="de-DE" dirty="0">
              <a:hlinkClick r:id="rId2"/>
            </a:endParaRPr>
          </a:p>
          <a:p>
            <a:pPr marL="0" indent="0" algn="ctr">
              <a:buNone/>
            </a:pPr>
            <a:endParaRPr lang="de-DE" dirty="0" smtClean="0">
              <a:hlinkClick r:id="rId2"/>
            </a:endParaRPr>
          </a:p>
          <a:p>
            <a:pPr marL="0" indent="0" algn="ctr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0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0863"/>
            <a:ext cx="10515600" cy="43513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DE" dirty="0" smtClean="0">
              <a:hlinkClick r:id="rId2"/>
            </a:endParaRPr>
          </a:p>
          <a:p>
            <a:pPr marL="0" indent="0" algn="ctr">
              <a:buNone/>
            </a:pPr>
            <a:endParaRPr lang="de-DE" dirty="0">
              <a:hlinkClick r:id="rId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smtClean="0">
                <a:hlinkClick r:id="rId2"/>
              </a:rPr>
              <a:t>www.donorplatform.org</a:t>
            </a:r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smtClean="0"/>
              <a:t>romy.sato@donorplatform.org</a:t>
            </a:r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smtClean="0"/>
              <a:t> @</a:t>
            </a:r>
            <a:r>
              <a:rPr lang="de-DE" dirty="0" err="1" smtClean="0"/>
              <a:t>donorplatform</a:t>
            </a:r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smtClean="0"/>
              <a:t>         www.donorplatform.org/newsletter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740572" y="0"/>
            <a:ext cx="45142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52" y="964791"/>
            <a:ext cx="2431095" cy="17121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60040" t="27678" r="34745" b="64667"/>
          <a:stretch/>
        </p:blipFill>
        <p:spPr>
          <a:xfrm>
            <a:off x="3930648" y="4581345"/>
            <a:ext cx="678519" cy="5600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80" y="4408106"/>
            <a:ext cx="1389583" cy="13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106</TotalTime>
  <Words>404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Governance of Domestic Investment into Land</vt:lpstr>
      <vt:lpstr>Panelists</vt:lpstr>
      <vt:lpstr>Key messages Justine Sylvester, Village Focus International</vt:lpstr>
      <vt:lpstr>PowerPoint Presentation</vt:lpstr>
      <vt:lpstr>Key messages  Benzualem Mogessie, Ethiopian Agr. Investment Authority</vt:lpstr>
      <vt:lpstr>Key messages  Dr. Tran Thi Thuy Hoa, Vietnam Rubber Association</vt:lpstr>
      <vt:lpstr>Discussion in Groups – 15 min</vt:lpstr>
      <vt:lpstr>Harvest of ideas…</vt:lpstr>
      <vt:lpstr>PowerPoint Presentation</vt:lpstr>
    </vt:vector>
  </TitlesOfParts>
  <Company>GIZ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of Domestic Investment into Land</dc:title>
  <dc:creator>Brandao Sato, Romy GIZ</dc:creator>
  <cp:lastModifiedBy>Lapeyre, Clara</cp:lastModifiedBy>
  <cp:revision>16</cp:revision>
  <dcterms:created xsi:type="dcterms:W3CDTF">2018-09-24T10:21:17Z</dcterms:created>
  <dcterms:modified xsi:type="dcterms:W3CDTF">2018-09-26T05:37:47Z</dcterms:modified>
</cp:coreProperties>
</file>