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63" r:id="rId4"/>
    <p:sldId id="259" r:id="rId5"/>
    <p:sldId id="260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7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231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80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98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8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241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34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724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962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951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805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976195-98C3-4854-9557-DA503744D228}" type="datetimeFigureOut">
              <a:rPr lang="es-GT" smtClean="0"/>
              <a:t>24/09/2018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494FAC-216C-4786-8692-9171DB48AC81}" type="slidenum">
              <a:rPr lang="es-GT" smtClean="0"/>
              <a:t>‹#›</a:t>
            </a:fld>
            <a:endParaRPr lang="es-G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265"/>
            <a:ext cx="12191999" cy="3772335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0" y="-1"/>
            <a:ext cx="12192000" cy="3451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8000" b="1" dirty="0" smtClean="0">
                <a:solidFill>
                  <a:srgbClr val="FF0000"/>
                </a:solidFill>
              </a:rPr>
              <a:t>NO SOMOS DELINCUENTES</a:t>
            </a:r>
            <a:r>
              <a:rPr lang="es-GT" sz="4400" b="1" dirty="0" smtClean="0">
                <a:solidFill>
                  <a:srgbClr val="FF0000"/>
                </a:solidFill>
              </a:rPr>
              <a:t>,</a:t>
            </a:r>
            <a:r>
              <a:rPr lang="es-GT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GT" sz="5400" b="1" dirty="0" smtClean="0">
                <a:solidFill>
                  <a:schemeClr val="bg1"/>
                </a:solidFill>
              </a:rPr>
              <a:t>SOMOS DEFENSORES Y DEFENSORAS DE </a:t>
            </a:r>
          </a:p>
          <a:p>
            <a:r>
              <a:rPr lang="es-GT" sz="3600" b="1" dirty="0" smtClean="0">
                <a:solidFill>
                  <a:schemeClr val="bg1"/>
                </a:solidFill>
              </a:rPr>
              <a:t>DDHH, DE LA TIERRA, EL TERRITORIO Y EL AMBIENTE</a:t>
            </a:r>
          </a:p>
          <a:p>
            <a:endParaRPr lang="es-G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13312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Situación de defensores/s de ddhh, de la tierra y el territorio</a:t>
            </a:r>
            <a:endParaRPr lang="es-GT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5644454"/>
            <a:ext cx="5215801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Denigrar la imagen y Aislar social, familiar y laboralmente a defensores/as y sus </a:t>
            </a:r>
            <a:r>
              <a:rPr lang="es-GT" sz="2000" b="1" dirty="0" err="1" smtClean="0"/>
              <a:t>org</a:t>
            </a:r>
            <a:r>
              <a:rPr lang="es-GT" sz="2000" b="1" dirty="0" smtClean="0"/>
              <a:t>.</a:t>
            </a:r>
            <a:endParaRPr lang="es-GT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215801" y="5651696"/>
            <a:ext cx="69761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Generar temor  y zozobra para  frenar la lucha de los pueblos en la defensa de ddhh, de la tierra,  el territorio y el ambiente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0" y="1325054"/>
            <a:ext cx="12192000" cy="4325898"/>
            <a:chOff x="0" y="1325054"/>
            <a:chExt cx="12192000" cy="4325898"/>
          </a:xfrm>
        </p:grpSpPr>
        <p:grpSp>
          <p:nvGrpSpPr>
            <p:cNvPr id="16" name="Grupo 15"/>
            <p:cNvGrpSpPr/>
            <p:nvPr/>
          </p:nvGrpSpPr>
          <p:grpSpPr>
            <a:xfrm>
              <a:off x="0" y="1356768"/>
              <a:ext cx="2474258" cy="4294184"/>
              <a:chOff x="0" y="1356768"/>
              <a:chExt cx="2474258" cy="4294184"/>
            </a:xfrm>
          </p:grpSpPr>
          <p:pic>
            <p:nvPicPr>
              <p:cNvPr id="7" name="Picture 2" descr="difamaciÃ³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87765"/>
                <a:ext cx="2474258" cy="175999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</p:pic>
          <p:sp>
            <p:nvSpPr>
              <p:cNvPr id="8" name="Rectángulo 7"/>
              <p:cNvSpPr/>
              <p:nvPr/>
            </p:nvSpPr>
            <p:spPr>
              <a:xfrm>
                <a:off x="0" y="1356768"/>
                <a:ext cx="2474258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Difamación </a:t>
                </a:r>
                <a:r>
                  <a:rPr lang="es-G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s-G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estigmatización</a:t>
                </a:r>
                <a:endParaRPr lang="es-GT" sz="2000" dirty="0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0" y="4081292"/>
                <a:ext cx="2474258" cy="15696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defTabSz="712788">
                  <a:lnSpc>
                    <a:spcPct val="120000"/>
                  </a:lnSpc>
                </a:pPr>
                <a:endParaRPr lang="es-GT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6700" indent="-26670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Medios de 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comunicación</a:t>
                </a:r>
              </a:p>
              <a:p>
                <a:pPr marL="266700" indent="-26670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Discursos públicos</a:t>
                </a:r>
              </a:p>
              <a:p>
                <a:pPr marL="266700" indent="-26670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s-GT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2474258" y="1331259"/>
              <a:ext cx="2744856" cy="4313195"/>
              <a:chOff x="2474258" y="1331259"/>
              <a:chExt cx="2744856" cy="4313195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2474259" y="1331259"/>
                <a:ext cx="2744855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defTabSz="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G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Criminalización Encarcelamiento</a:t>
                </a:r>
                <a:endParaRPr lang="es-G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4258" y="2169498"/>
                <a:ext cx="2744856" cy="1689522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2474258" y="3806515"/>
                <a:ext cx="2744856" cy="18379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2563" indent="-182563" algn="just" defTabSz="3571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Manipulación del sistema de justicia</a:t>
                </a:r>
              </a:p>
              <a:p>
                <a:pPr marL="182563" indent="-182563" algn="just" defTabSz="3571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Encarcelamiento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arbitrario privación 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 derechos</a:t>
                </a:r>
              </a:p>
              <a:p>
                <a:pPr marL="182563" indent="-182563" algn="just" defTabSz="3571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Condenas por delitos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inexistentes</a:t>
                </a:r>
                <a:endParaRPr lang="es-G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5215800" y="1325054"/>
              <a:ext cx="3040751" cy="4325898"/>
              <a:chOff x="5219112" y="1338501"/>
              <a:chExt cx="2744858" cy="4325898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9115" y="2136075"/>
                <a:ext cx="2744854" cy="1663197"/>
              </a:xfrm>
              <a:prstGeom prst="rect">
                <a:avLst/>
              </a:prstGeom>
            </p:spPr>
          </p:pic>
          <p:sp>
            <p:nvSpPr>
              <p:cNvPr id="18" name="Rectángulo 17"/>
              <p:cNvSpPr/>
              <p:nvPr/>
            </p:nvSpPr>
            <p:spPr>
              <a:xfrm>
                <a:off x="5219113" y="1338501"/>
                <a:ext cx="2744857" cy="83099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G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Amenazas </a:t>
                </a:r>
                <a:r>
                  <a:rPr lang="es-G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G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G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persecución</a:t>
                </a: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5219112" y="3799273"/>
                <a:ext cx="2741546" cy="186512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Llamadas telefónicas</a:t>
                </a:r>
              </a:p>
              <a:p>
                <a:pPr marL="285750" indent="-2857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  <a:tabLst>
                    <a:tab pos="712788" algn="l"/>
                  </a:tabLst>
                </a:pP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Golpizas, </a:t>
                </a:r>
              </a:p>
              <a:p>
                <a:pPr marL="285750" indent="-2857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  <a:tabLst>
                    <a:tab pos="712788" algn="l"/>
                  </a:tabLst>
                </a:pP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Persecución directa y con vehículos,  violaciones y acosos</a:t>
                </a:r>
                <a:endParaRPr lang="es-G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Secuestros, etc.</a:t>
                </a:r>
                <a:endParaRPr lang="es-G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8248075" y="1336041"/>
              <a:ext cx="3943925" cy="4314911"/>
              <a:chOff x="7957343" y="1324898"/>
              <a:chExt cx="3943925" cy="4291342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7960658" y="1324898"/>
                <a:ext cx="3940610" cy="8309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G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Asesinatos y ejecuciones extrajudiciales </a:t>
                </a:r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7957343" y="3806514"/>
                <a:ext cx="3943925" cy="180972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 lo que va del 2018,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349 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casos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Honduras, Guatemala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Colombia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Brasil, México</a:t>
                </a:r>
              </a:p>
              <a:p>
                <a:pPr marL="285750" indent="-285750" algn="just" defTabSz="712788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Los 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casos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quedan 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impunes y muchos ni siquiera </a:t>
                </a:r>
                <a:r>
                  <a:rPr lang="es-G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 </a:t>
                </a:r>
                <a:r>
                  <a:rPr lang="es-G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denunciados</a:t>
                </a:r>
                <a:r>
                  <a:rPr lang="es-GT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s-GT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(Ej. Caso Luis M. y Juana Raymundo </a:t>
                </a:r>
                <a:endParaRPr lang="es-GT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7343" y="2155895"/>
                <a:ext cx="2624872" cy="1664223"/>
              </a:xfrm>
              <a:prstGeom prst="rect">
                <a:avLst/>
              </a:prstGeom>
            </p:spPr>
          </p:pic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8904" y="2136074"/>
                <a:ext cx="1322364" cy="1670439"/>
              </a:xfrm>
              <a:prstGeom prst="rect">
                <a:avLst/>
              </a:prstGeom>
            </p:spPr>
          </p:pic>
        </p:grpSp>
      </p:grpSp>
      <p:sp>
        <p:nvSpPr>
          <p:cNvPr id="25" name="CuadroTexto 24"/>
          <p:cNvSpPr txBox="1"/>
          <p:nvPr/>
        </p:nvSpPr>
        <p:spPr>
          <a:xfrm>
            <a:off x="0" y="636682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500" dirty="0" smtClean="0"/>
              <a:t>PARA SEGUIR SAQUEANDO Y APROPIANDOSE DE LOS BIENES Y RECURSOS DE LOS PUEBLOS</a:t>
            </a:r>
            <a:endParaRPr lang="es-GT" sz="2500" dirty="0"/>
          </a:p>
        </p:txBody>
      </p:sp>
    </p:spTree>
    <p:extLst>
      <p:ext uri="{BB962C8B-B14F-4D97-AF65-F5344CB8AC3E}">
        <p14:creationId xmlns:p14="http://schemas.microsoft.com/office/powerpoint/2010/main" val="971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4033"/>
            <a:ext cx="12192000" cy="120191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>
              <a:tabLst>
                <a:tab pos="712788" algn="l"/>
              </a:tabLst>
            </a:pPr>
            <a:r>
              <a:rPr lang="es-GT" sz="5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Experiencias Positivas: Caso CODECA</a:t>
            </a:r>
            <a:endParaRPr lang="es-GT" sz="5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406276"/>
            <a:ext cx="4443211" cy="445172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GT" sz="2200" b="1" dirty="0" smtClean="0"/>
              <a:t>Estigmatización</a:t>
            </a:r>
            <a:r>
              <a:rPr lang="es-GT" sz="1600" dirty="0" smtClean="0"/>
              <a:t>: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 smtClean="0"/>
              <a:t>	Campaña de estigmatización  en todos los 	medios contra CODECA.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 smtClean="0"/>
              <a:t>	Acusación/señalamiento y difamación pública 	por parte del gobierno central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200" b="1" dirty="0"/>
              <a:t>Persecución penal/criminalización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 smtClean="0"/>
              <a:t>	Creación y de </a:t>
            </a:r>
            <a:r>
              <a:rPr lang="es-GT" sz="1600" dirty="0"/>
              <a:t>fiscalía para perseguir a </a:t>
            </a:r>
            <a:r>
              <a:rPr lang="es-GT" sz="1600" dirty="0" smtClean="0"/>
              <a:t>	CODECA</a:t>
            </a:r>
            <a:endParaRPr lang="es-GT" sz="1600" dirty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/>
              <a:t>	Encarcelamiento de dirigentes/defensores 	comunitarios </a:t>
            </a:r>
            <a:r>
              <a:rPr lang="es-GT" sz="1600" dirty="0" smtClean="0"/>
              <a:t>nacionales. </a:t>
            </a:r>
            <a:r>
              <a:rPr lang="es-GT" sz="1600" dirty="0"/>
              <a:t> </a:t>
            </a:r>
            <a:r>
              <a:rPr lang="es-GT" sz="1600" dirty="0" smtClean="0"/>
              <a:t>(Caso Mauro/Blanca)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sz="1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200" b="1" dirty="0" smtClean="0"/>
              <a:t>La respuesta de CODECA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 smtClean="0"/>
              <a:t>	Movilización simultanea permanente en todo 	el país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 smtClean="0"/>
              <a:t>	Denuncia nacional e internacional del caso 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600" dirty="0" smtClean="0"/>
              <a:t>	Articular estrategia técnica/jurídica, 	organizativa, política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443211" y="2406277"/>
            <a:ext cx="4835260" cy="44517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GT" sz="3400" b="1" dirty="0" smtClean="0"/>
              <a:t>ESTRATEGIAS Y APRENIDZAJES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b="1" dirty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400" dirty="0" smtClean="0"/>
              <a:t>	</a:t>
            </a:r>
            <a:r>
              <a:rPr lang="es-GT" sz="3300" dirty="0" smtClean="0"/>
              <a:t>Auto identificación como defensores/as de 	ddhh.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3300" dirty="0" smtClean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3300" dirty="0" smtClean="0"/>
              <a:t>	Articulación en red de 	defensores 	comunitarios.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3300" dirty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3300" dirty="0" smtClean="0"/>
              <a:t>	Crearon su decálogo para la	autoprotección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3300" dirty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3300" dirty="0" smtClean="0"/>
              <a:t>	Apropiación de la resolución 53/144 	de 	la 	ONU sobre defensores de ddhh.</a:t>
            </a:r>
          </a:p>
          <a:p>
            <a:pPr marL="0" indent="0"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GT" sz="3300" dirty="0" smtClean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3300" dirty="0" smtClean="0"/>
              <a:t>	Nos hemos constituido como comunicadores 	de 	nuestras luchas desde nuestros territorios</a:t>
            </a:r>
            <a:r>
              <a:rPr lang="es-GT" sz="3300" dirty="0"/>
              <a:t> </a:t>
            </a:r>
            <a:r>
              <a:rPr lang="es-GT" sz="3300" dirty="0" smtClean="0"/>
              <a:t>	para visibilizar nuestras 	luchas, nuestras 	realidades, nuestras denuncias y 	nuestras 	propuestas.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GT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b="1" dirty="0"/>
          </a:p>
        </p:txBody>
      </p:sp>
      <p:sp>
        <p:nvSpPr>
          <p:cNvPr id="5" name="Rectángulo 4"/>
          <p:cNvSpPr/>
          <p:nvPr/>
        </p:nvSpPr>
        <p:spPr>
          <a:xfrm>
            <a:off x="0" y="1205948"/>
            <a:ext cx="1219200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GT" sz="2400" b="1" dirty="0" smtClean="0"/>
              <a:t>Año 2013, CODECA denuncia públicamente la problemática agraria, a la vez que avanza en posesionar públicamente la propuesta de construcción de Un Estado Plurinacional en Guatemala</a:t>
            </a:r>
            <a:r>
              <a:rPr lang="es-GT" sz="2400" dirty="0" smtClean="0"/>
              <a:t>.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9278470" y="2406277"/>
            <a:ext cx="2913529" cy="4451722"/>
          </a:xfrm>
          <a:prstGeom prst="rect">
            <a:avLst/>
          </a:prstGeom>
          <a:solidFill>
            <a:srgbClr val="92D05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GT" sz="2400" b="1" dirty="0" smtClean="0"/>
              <a:t>RESULTADO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dirty="0" smtClean="0"/>
              <a:t>	</a:t>
            </a:r>
            <a:r>
              <a:rPr lang="es-GT" sz="2200" dirty="0" smtClean="0"/>
              <a:t>Resolución </a:t>
            </a:r>
            <a:r>
              <a:rPr lang="es-GT" sz="2200" dirty="0"/>
              <a:t>de Grupo </a:t>
            </a:r>
            <a:r>
              <a:rPr lang="es-GT" sz="2200" dirty="0" smtClean="0"/>
              <a:t>	de 	trabajo </a:t>
            </a:r>
            <a:r>
              <a:rPr lang="es-GT" sz="2200" dirty="0"/>
              <a:t>de la </a:t>
            </a:r>
            <a:r>
              <a:rPr lang="es-GT" sz="2200" dirty="0" smtClean="0"/>
              <a:t>	ONU 	donde 	declara </a:t>
            </a:r>
            <a:r>
              <a:rPr lang="es-GT" sz="2200" dirty="0"/>
              <a:t>arbitraria </a:t>
            </a:r>
            <a:r>
              <a:rPr lang="es-GT" sz="2200" dirty="0" smtClean="0"/>
              <a:t>	la 	detención</a:t>
            </a:r>
            <a:r>
              <a:rPr lang="es-GT" sz="2200" dirty="0"/>
              <a:t>.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sz="2200" dirty="0"/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2200" dirty="0" smtClean="0"/>
              <a:t>	Resolución 	absolutoria 	definitiva </a:t>
            </a:r>
            <a:r>
              <a:rPr lang="es-GT" sz="2200" dirty="0"/>
              <a:t>en sistema </a:t>
            </a:r>
            <a:r>
              <a:rPr lang="es-GT" sz="2200" dirty="0" smtClean="0"/>
              <a:t>	de 	justicia </a:t>
            </a:r>
            <a:r>
              <a:rPr lang="es-GT" sz="2200" dirty="0"/>
              <a:t>de </a:t>
            </a:r>
            <a:r>
              <a:rPr lang="es-GT" sz="2200" dirty="0" smtClean="0"/>
              <a:t>	Guatemala</a:t>
            </a:r>
            <a:endParaRPr lang="es-GT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296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4033"/>
            <a:ext cx="12192000" cy="12019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tabLst>
                <a:tab pos="712788" algn="l"/>
              </a:tabLst>
            </a:pPr>
            <a:r>
              <a:rPr lang="es-GT" sz="5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Guatemala, año 2018</a:t>
            </a:r>
            <a:endParaRPr lang="es-GT" sz="5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0" y="1205200"/>
            <a:ext cx="6562165" cy="4751847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800" dirty="0" smtClean="0"/>
              <a:t>Más de 20 defensores de la tierra y el territorio asesinados.  6 eran integrantes de CODECA y 3 del CCDA. Las últimas dos son mujeres indígenas.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00" dirty="0"/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800" dirty="0"/>
              <a:t>Mas de 2000 defensores de la tierra y el territorio con procesos judiciales en su </a:t>
            </a:r>
            <a:r>
              <a:rPr lang="es-GT" sz="1800" dirty="0" smtClean="0"/>
              <a:t>contra.  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00" dirty="0"/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800" dirty="0" smtClean="0"/>
              <a:t>Una fiscalía especial contra el Hurto de Energía Eléctrica exclusivamente para perseguir y criminalizar a CODECA.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00" dirty="0"/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800" dirty="0" smtClean="0"/>
              <a:t>Desalojos a comunidades agrarias y pueblos indígenas con la finalidad de implementar libremente proyectos extractivos.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00" dirty="0"/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800" dirty="0" smtClean="0"/>
              <a:t>Campaña mediática permanente contra las y los defensores.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GT" sz="1800" dirty="0"/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GT" sz="1800" dirty="0" smtClean="0"/>
              <a:t>Casi a diario, defensores y defensoras sufren diferentes tipos de amenazas directas, atentado contra su vida, acoso y violación</a:t>
            </a:r>
            <a:endParaRPr lang="es-GT" sz="1800" b="1" dirty="0" smtClean="0"/>
          </a:p>
        </p:txBody>
      </p:sp>
      <p:sp>
        <p:nvSpPr>
          <p:cNvPr id="8" name="AutoShape 2" descr="blob:https://web.whatsapp.com/18a8fcf6-7191-4025-b9f2-66a574fa0ff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3084" name="Picture 12" descr="La imagen puede contener: 16 personas, personas sonriendo, multitud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58" y="1205199"/>
            <a:ext cx="5657851" cy="56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0" y="6211667"/>
            <a:ext cx="6548157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GT" sz="2000" b="1" dirty="0">
                <a:solidFill>
                  <a:srgbClr val="002060"/>
                </a:solidFill>
              </a:rPr>
              <a:t>Dos resoluciones absolutorias de casos de defensores de CODECA perseguidos y criminalizados</a:t>
            </a:r>
          </a:p>
        </p:txBody>
      </p:sp>
    </p:spTree>
    <p:extLst>
      <p:ext uri="{BB962C8B-B14F-4D97-AF65-F5344CB8AC3E}">
        <p14:creationId xmlns:p14="http://schemas.microsoft.com/office/powerpoint/2010/main" val="1666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236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s-GT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ILC/ La </a:t>
            </a:r>
            <a:r>
              <a:rPr lang="es-GT" b="1" dirty="0">
                <a:solidFill>
                  <a:schemeClr val="bg1"/>
                </a:solidFill>
                <a:latin typeface="Arial Black" panose="020B0A04020102020204" pitchFamily="34" charset="0"/>
              </a:rPr>
              <a:t>CBI de </a:t>
            </a:r>
            <a:r>
              <a:rPr lang="es-GT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Defensores/as </a:t>
            </a:r>
            <a:r>
              <a:rPr lang="es-GT" b="1" dirty="0">
                <a:solidFill>
                  <a:schemeClr val="bg1"/>
                </a:solidFill>
                <a:latin typeface="Arial Black" panose="020B0A04020102020204" pitchFamily="34" charset="0"/>
              </a:rPr>
              <a:t>de la Tierra y el Territorio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812" y="1949824"/>
            <a:ext cx="12017188" cy="2661617"/>
          </a:xfrm>
        </p:spPr>
        <p:txBody>
          <a:bodyPr>
            <a:normAutofit fontScale="92500" lnSpcReduction="20000"/>
          </a:bodyPr>
          <a:lstStyle/>
          <a:p>
            <a:pPr marL="36000" defTabSz="444500">
              <a:buFont typeface="Wingdings" panose="05000000000000000000" pitchFamily="2" charset="2"/>
              <a:buChar char="Ø"/>
            </a:pPr>
            <a:r>
              <a:rPr lang="es-GT" dirty="0" smtClean="0"/>
              <a:t>	</a:t>
            </a:r>
            <a:r>
              <a:rPr lang="es-GT" sz="2800" dirty="0" smtClean="0"/>
              <a:t>Articulación de una red regional donde se han integrado otras organizaciones y 	defensores afines que en este momento no son miembros de la ILC.</a:t>
            </a:r>
          </a:p>
          <a:p>
            <a:pPr defTabSz="444500">
              <a:buFont typeface="Wingdings" panose="05000000000000000000" pitchFamily="2" charset="2"/>
              <a:buChar char="Ø"/>
            </a:pPr>
            <a:r>
              <a:rPr lang="es-GT" sz="2800" dirty="0" smtClean="0"/>
              <a:t>	Intercambios de experiencias  y buenas prácticas entre defensores y defensoras.</a:t>
            </a:r>
          </a:p>
          <a:p>
            <a:pPr defTabSz="444500">
              <a:buFont typeface="Wingdings" panose="05000000000000000000" pitchFamily="2" charset="2"/>
              <a:buChar char="Ø"/>
            </a:pPr>
            <a:r>
              <a:rPr lang="es-GT" sz="2800" dirty="0" smtClean="0"/>
              <a:t>	Conocimiento de herramientas comunitarias, nacionales e internacionales de 	protección a defensores.</a:t>
            </a:r>
          </a:p>
          <a:p>
            <a:pPr defTabSz="444500">
              <a:buFont typeface="Wingdings" panose="05000000000000000000" pitchFamily="2" charset="2"/>
              <a:buChar char="Ø"/>
            </a:pPr>
            <a:r>
              <a:rPr lang="es-GT" sz="2800" dirty="0" smtClean="0"/>
              <a:t>	Incidencia en las políticas públicas para la protección a defensores/as de la tierra y el 	territorio.</a:t>
            </a:r>
          </a:p>
          <a:p>
            <a:pPr>
              <a:buFont typeface="Wingdings" panose="05000000000000000000" pitchFamily="2" charset="2"/>
              <a:buChar char="Ø"/>
            </a:pPr>
            <a:endParaRPr lang="es-GT" dirty="0" smtClean="0"/>
          </a:p>
          <a:p>
            <a:pPr>
              <a:buFont typeface="Wingdings" panose="05000000000000000000" pitchFamily="2" charset="2"/>
              <a:buChar char="Ø"/>
            </a:pPr>
            <a:endParaRPr lang="es-GT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30310" y="4411014"/>
            <a:ext cx="10264463" cy="124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s-GT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0" y="4811868"/>
            <a:ext cx="12192000" cy="2046132"/>
          </a:xfrm>
          <a:prstGeom prst="rect">
            <a:avLst/>
          </a:prstGeom>
          <a:solidFill>
            <a:srgbClr val="92D05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sz="2400" b="1" dirty="0" smtClean="0"/>
              <a:t>EJEMPLO DE ACCIONES CONCRETAS DE LA ILC SOBRE LA PROTECCION A DEFENSORES/AS</a:t>
            </a:r>
            <a:r>
              <a:rPr lang="es-GT" sz="2400" dirty="0" smtClean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GT" sz="2400" dirty="0" smtClean="0"/>
              <a:t>	Caso Guatemala, Misión de Alto Nivel, integrado por FDL, </a:t>
            </a:r>
            <a:r>
              <a:rPr lang="es-GT" sz="2400" dirty="0" err="1" smtClean="0"/>
              <a:t>Civicus</a:t>
            </a:r>
            <a:r>
              <a:rPr lang="es-GT" sz="2400" dirty="0" smtClean="0"/>
              <a:t>, </a:t>
            </a:r>
            <a:r>
              <a:rPr lang="es-GT" sz="2400" dirty="0" err="1" smtClean="0"/>
              <a:t>The</a:t>
            </a:r>
            <a:r>
              <a:rPr lang="es-GT" sz="2400" dirty="0" smtClean="0"/>
              <a:t> </a:t>
            </a:r>
            <a:r>
              <a:rPr lang="es-GT" sz="2400" dirty="0" err="1" smtClean="0"/>
              <a:t>Guardian</a:t>
            </a:r>
            <a:r>
              <a:rPr lang="es-GT" sz="2400" dirty="0" smtClean="0"/>
              <a:t> e ILC  al 	hacer una visita in situ, para conocer la situación de asesinatos masivos de 	defensores/as en Guatemala y hacer las denuncias 	correspondientes, tanto a nivel 	nacional como internacional.</a:t>
            </a:r>
          </a:p>
          <a:p>
            <a:pPr>
              <a:buFont typeface="Wingdings" panose="05000000000000000000" pitchFamily="2" charset="2"/>
              <a:buChar char="Ø"/>
            </a:pPr>
            <a:endParaRPr lang="es-GT" dirty="0" smtClean="0"/>
          </a:p>
          <a:p>
            <a:pPr>
              <a:buFont typeface="Wingdings" panose="05000000000000000000" pitchFamily="2" charset="2"/>
              <a:buChar char="Ø"/>
            </a:pPr>
            <a:endParaRPr lang="es-GT" dirty="0" smtClean="0"/>
          </a:p>
          <a:p>
            <a:pPr>
              <a:buFont typeface="Wingdings" panose="05000000000000000000" pitchFamily="2" charset="2"/>
              <a:buChar char="Ø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93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493</TotalTime>
  <Words>366</Words>
  <Application>Microsoft Office PowerPoint</Application>
  <PresentationFormat>Custom</PresentationFormat>
  <Paragraphs>76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Retrospección</vt:lpstr>
      <vt:lpstr>PowerPoint Presentation</vt:lpstr>
      <vt:lpstr>PowerPoint Presentation</vt:lpstr>
      <vt:lpstr>Experiencias Positivas: Caso CODECA</vt:lpstr>
      <vt:lpstr>Guatemala, año 2018</vt:lpstr>
      <vt:lpstr>ILC/ La CBI de Defensores/as de la Tierra y el Territorio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COMITE</dc:creator>
  <cp:lastModifiedBy>Chinotti, Luca</cp:lastModifiedBy>
  <cp:revision>48</cp:revision>
  <dcterms:created xsi:type="dcterms:W3CDTF">2018-09-22T13:04:00Z</dcterms:created>
  <dcterms:modified xsi:type="dcterms:W3CDTF">2018-09-24T08:46:52Z</dcterms:modified>
</cp:coreProperties>
</file>