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56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9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3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4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93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05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1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25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7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40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1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AB887-C1BE-40F8-A447-29C13AD2F0FE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F86A-CFA5-4F56-B5F8-F1AEE41AC9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25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SITUATION OF </a:t>
            </a:r>
            <a:r>
              <a:rPr lang="en-GB" dirty="0" smtClean="0"/>
              <a:t>LED IN CAMEROON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b="1" dirty="0">
                <a:solidFill>
                  <a:prstClr val="black"/>
                </a:solidFill>
                <a:latin typeface="Lucida Sans Unicode"/>
              </a:rPr>
              <a:t>land and environmental rights defenders (LEDs) face </a:t>
            </a: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criminalization</a:t>
            </a:r>
            <a:r>
              <a:rPr lang="en-US" sz="2700" b="1" dirty="0">
                <a:solidFill>
                  <a:prstClr val="black"/>
                </a:solidFill>
                <a:latin typeface="Lucida Sans Unicode"/>
              </a:rPr>
              <a:t>, 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700" b="1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Illegal </a:t>
            </a:r>
            <a:r>
              <a:rPr lang="en-US" sz="2700" b="1" dirty="0">
                <a:solidFill>
                  <a:prstClr val="black"/>
                </a:solidFill>
                <a:latin typeface="Lucida Sans Unicode"/>
              </a:rPr>
              <a:t>persecution, </a:t>
            </a: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imprisonment, physical </a:t>
            </a:r>
            <a:r>
              <a:rPr lang="en-US" sz="2700" b="1" dirty="0">
                <a:solidFill>
                  <a:prstClr val="black"/>
                </a:solidFill>
                <a:latin typeface="Lucida Sans Unicode"/>
              </a:rPr>
              <a:t>injuries, threats against their families, forced displacement and even threats to the their lives.</a:t>
            </a:r>
            <a:r>
              <a:rPr lang="en-US" sz="2700" dirty="0">
                <a:solidFill>
                  <a:prstClr val="black"/>
                </a:solidFill>
                <a:latin typeface="Lucida Sans Unicode"/>
              </a:rPr>
              <a:t> </a:t>
            </a:r>
            <a:endParaRPr lang="en-US" sz="2700" dirty="0" smtClean="0">
              <a:solidFill>
                <a:prstClr val="black"/>
              </a:solidFill>
              <a:latin typeface="Lucida Sans Unicode"/>
            </a:endParaRP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dirty="0" smtClean="0">
                <a:solidFill>
                  <a:prstClr val="black"/>
                </a:solidFill>
                <a:latin typeface="Lucida Sans Unicode"/>
              </a:rPr>
              <a:t> </a:t>
            </a:r>
            <a:r>
              <a:rPr lang="en-US" sz="2700" b="1" dirty="0">
                <a:solidFill>
                  <a:prstClr val="black"/>
                </a:solidFill>
                <a:latin typeface="Lucida Sans Unicode"/>
              </a:rPr>
              <a:t>V</a:t>
            </a: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ictims of unfair judgment from corrupt judicial </a:t>
            </a: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officers</a:t>
            </a:r>
            <a:r>
              <a:rPr lang="en-US" sz="2700" b="1" dirty="0" smtClean="0">
                <a:solidFill>
                  <a:prstClr val="black"/>
                </a:solidFill>
                <a:latin typeface="Lucida Sans Unicode"/>
              </a:rPr>
              <a:t>.</a:t>
            </a:r>
            <a:endParaRPr lang="en-US" sz="2700" b="1" dirty="0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29268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CASE STUDY </a:t>
            </a:r>
            <a:r>
              <a:rPr lang="en-GB" dirty="0" smtClean="0"/>
              <a:t>I(HARRASEMENT) IN CAMEROON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11560" y="1700809"/>
            <a:ext cx="8208912" cy="515719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harassment is  </a:t>
            </a:r>
            <a:r>
              <a:rPr lang="en-GB" dirty="0"/>
              <a:t>faced </a:t>
            </a:r>
            <a:r>
              <a:rPr lang="en-GB" dirty="0" smtClean="0"/>
              <a:t>by MUSA NDAMBA, a member </a:t>
            </a:r>
            <a:r>
              <a:rPr lang="en-GB" dirty="0"/>
              <a:t>of </a:t>
            </a:r>
            <a:r>
              <a:rPr lang="en-GB" dirty="0" smtClean="0"/>
              <a:t> (</a:t>
            </a:r>
            <a:r>
              <a:rPr lang="en-GB" dirty="0"/>
              <a:t>MBOSCUDA), </a:t>
            </a:r>
            <a:r>
              <a:rPr lang="en-GB" dirty="0" smtClean="0"/>
              <a:t>following </a:t>
            </a:r>
            <a:r>
              <a:rPr lang="en-GB" dirty="0"/>
              <a:t>a complaint filed by </a:t>
            </a:r>
            <a:r>
              <a:rPr lang="en-GB" dirty="0" err="1"/>
              <a:t>Mr.</a:t>
            </a:r>
            <a:r>
              <a:rPr lang="en-GB" dirty="0"/>
              <a:t> Baba </a:t>
            </a:r>
            <a:r>
              <a:rPr lang="en-GB" dirty="0" err="1"/>
              <a:t>Ahmadou</a:t>
            </a:r>
            <a:r>
              <a:rPr lang="en-GB" dirty="0"/>
              <a:t> </a:t>
            </a:r>
            <a:r>
              <a:rPr lang="en-GB" dirty="0" err="1"/>
              <a:t>Danpullo</a:t>
            </a:r>
            <a:r>
              <a:rPr lang="en-GB" dirty="0"/>
              <a:t>, a billionaire businessman, </a:t>
            </a:r>
            <a:r>
              <a:rPr lang="en-GB" dirty="0" smtClean="0"/>
              <a:t>cattle </a:t>
            </a:r>
            <a:r>
              <a:rPr lang="en-GB" dirty="0"/>
              <a:t>rancher and tea plantation </a:t>
            </a:r>
            <a:r>
              <a:rPr lang="en-GB" dirty="0" smtClean="0"/>
              <a:t>owner.</a:t>
            </a:r>
          </a:p>
          <a:p>
            <a:r>
              <a:rPr lang="en-GB" dirty="0" smtClean="0"/>
              <a:t> </a:t>
            </a:r>
            <a:r>
              <a:rPr lang="en-GB" dirty="0"/>
              <a:t>Mr Musa </a:t>
            </a:r>
            <a:r>
              <a:rPr lang="en-GB" dirty="0" err="1"/>
              <a:t>Usman</a:t>
            </a:r>
            <a:r>
              <a:rPr lang="en-GB" dirty="0"/>
              <a:t> </a:t>
            </a:r>
            <a:r>
              <a:rPr lang="en-GB" dirty="0" err="1"/>
              <a:t>Ndamba</a:t>
            </a:r>
            <a:r>
              <a:rPr lang="en-GB" dirty="0"/>
              <a:t>, </a:t>
            </a:r>
            <a:r>
              <a:rPr lang="en-GB" dirty="0" smtClean="0"/>
              <a:t>was summoned </a:t>
            </a:r>
            <a:r>
              <a:rPr lang="en-GB" dirty="0"/>
              <a:t>to answer Charges on allegations of a defamatory statement  contained in an affidavit </a:t>
            </a:r>
            <a:r>
              <a:rPr lang="en-GB" dirty="0" smtClean="0"/>
              <a:t>.</a:t>
            </a:r>
          </a:p>
          <a:p>
            <a:r>
              <a:rPr lang="en-GB" dirty="0" smtClean="0"/>
              <a:t>  </a:t>
            </a:r>
            <a:r>
              <a:rPr lang="en-GB" dirty="0"/>
              <a:t>H</a:t>
            </a:r>
            <a:r>
              <a:rPr lang="en-GB" dirty="0" smtClean="0"/>
              <a:t>e was sentenced  on the 21</a:t>
            </a:r>
            <a:r>
              <a:rPr lang="en-GB" baseline="30000" dirty="0" smtClean="0"/>
              <a:t>th</a:t>
            </a:r>
            <a:r>
              <a:rPr lang="en-GB" dirty="0" smtClean="0"/>
              <a:t> may 2018 to 6 months of imprisonment and  a global fine of approximately EUR 765.</a:t>
            </a:r>
          </a:p>
          <a:p>
            <a:r>
              <a:rPr lang="en-GB" dirty="0" smtClean="0"/>
              <a:t>Civil Societies assured his release on the 12th June 2018 by </a:t>
            </a:r>
            <a:r>
              <a:rPr lang="en-GB" dirty="0"/>
              <a:t>providing both judicial and financial support</a:t>
            </a:r>
            <a:r>
              <a:rPr lang="en-GB" dirty="0" smtClean="0"/>
              <a:t>.</a:t>
            </a:r>
            <a:endParaRPr lang="fr-FR" dirty="0"/>
          </a:p>
          <a:p>
            <a:r>
              <a:rPr lang="en-GB" dirty="0" smtClean="0"/>
              <a:t> case is pending on appeal in the same court.</a:t>
            </a:r>
          </a:p>
          <a:p>
            <a:endParaRPr lang="en-GB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82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80920" cy="1800200"/>
          </a:xfrm>
        </p:spPr>
        <p:txBody>
          <a:bodyPr>
            <a:normAutofit/>
          </a:bodyPr>
          <a:lstStyle/>
          <a:p>
            <a:r>
              <a:rPr lang="en-GB" dirty="0" smtClean="0"/>
              <a:t>CASE </a:t>
            </a:r>
            <a:r>
              <a:rPr lang="en-GB" dirty="0" smtClean="0"/>
              <a:t>STUDY II(LAND </a:t>
            </a:r>
            <a:r>
              <a:rPr lang="en-GB" dirty="0" smtClean="0"/>
              <a:t>GRABBING on the </a:t>
            </a:r>
            <a:r>
              <a:rPr lang="en-GB" dirty="0" err="1" smtClean="0"/>
              <a:t>M</a:t>
            </a:r>
            <a:r>
              <a:rPr lang="en-GB" dirty="0" err="1" smtClean="0"/>
              <a:t>amada</a:t>
            </a:r>
            <a:r>
              <a:rPr lang="en-GB" dirty="0" smtClean="0"/>
              <a:t> </a:t>
            </a:r>
            <a:r>
              <a:rPr lang="en-GB" dirty="0" smtClean="0"/>
              <a:t>H</a:t>
            </a:r>
            <a:r>
              <a:rPr lang="en-GB" dirty="0" smtClean="0"/>
              <a:t>ills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CATUC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60848"/>
            <a:ext cx="8291264" cy="4065315"/>
          </a:xfrm>
        </p:spPr>
        <p:txBody>
          <a:bodyPr>
            <a:normAutofit fontScale="55000" lnSpcReduction="20000"/>
          </a:bodyPr>
          <a:lstStyle/>
          <a:p>
            <a:endParaRPr lang="en-GB" dirty="0" smtClean="0"/>
          </a:p>
          <a:p>
            <a:pPr algn="just">
              <a:spcAft>
                <a:spcPts val="0"/>
              </a:spcAft>
            </a:pPr>
            <a:r>
              <a:rPr lang="en-US" dirty="0">
                <a:latin typeface="Constantia" panose="02030602050306030303" pitchFamily="18" charset="0"/>
                <a:ea typeface="Times New Roman"/>
              </a:rPr>
              <a:t>The application was made for and had to be </a:t>
            </a:r>
            <a:r>
              <a:rPr lang="en-US" dirty="0" smtClean="0">
                <a:latin typeface="Constantia" panose="02030602050306030303" pitchFamily="18" charset="0"/>
                <a:ea typeface="Times New Roman"/>
              </a:rPr>
              <a:t>for a land </a:t>
            </a:r>
            <a:r>
              <a:rPr lang="en-US" dirty="0">
                <a:latin typeface="Constantia" panose="02030602050306030303" pitchFamily="18" charset="0"/>
                <a:ea typeface="Times New Roman"/>
              </a:rPr>
              <a:t>less than 50 </a:t>
            </a:r>
            <a:r>
              <a:rPr lang="en-US" dirty="0" err="1" smtClean="0">
                <a:latin typeface="Constantia" panose="02030602050306030303" pitchFamily="18" charset="0"/>
                <a:ea typeface="Times New Roman"/>
              </a:rPr>
              <a:t>hectars</a:t>
            </a:r>
            <a:r>
              <a:rPr lang="en-US" dirty="0" smtClean="0">
                <a:solidFill>
                  <a:prstClr val="black"/>
                </a:solidFill>
                <a:latin typeface="Constantia" panose="02030602050306030303" pitchFamily="18" charset="0"/>
                <a:ea typeface="Times New Roman"/>
              </a:rPr>
              <a:t> (Category 1 (occupied </a:t>
            </a:r>
            <a:r>
              <a:rPr lang="en-US" dirty="0">
                <a:solidFill>
                  <a:prstClr val="black"/>
                </a:solidFill>
                <a:latin typeface="Constantia" panose="02030602050306030303" pitchFamily="18" charset="0"/>
                <a:ea typeface="Times New Roman"/>
              </a:rPr>
              <a:t>and </a:t>
            </a:r>
            <a:r>
              <a:rPr lang="en-US" dirty="0" smtClean="0">
                <a:solidFill>
                  <a:prstClr val="black"/>
                </a:solidFill>
                <a:latin typeface="Constantia" panose="02030602050306030303" pitchFamily="18" charset="0"/>
                <a:ea typeface="Times New Roman"/>
              </a:rPr>
              <a:t>developed))</a:t>
            </a:r>
            <a:endParaRPr lang="fr-FR" dirty="0">
              <a:latin typeface="Constantia" panose="02030602050306030303" pitchFamily="18" charset="0"/>
              <a:ea typeface="Times New Roman"/>
            </a:endParaRPr>
          </a:p>
          <a:p>
            <a:pPr algn="just"/>
            <a:r>
              <a:rPr lang="en-US" dirty="0" smtClean="0">
                <a:latin typeface="Constantia" panose="02030602050306030303" pitchFamily="18" charset="0"/>
                <a:ea typeface="Times New Roman"/>
              </a:rPr>
              <a:t> Arête of Minister </a:t>
            </a:r>
            <a:r>
              <a:rPr lang="en-US" dirty="0">
                <a:latin typeface="Constantia" panose="02030602050306030303" pitchFamily="18" charset="0"/>
                <a:ea typeface="Times New Roman"/>
              </a:rPr>
              <a:t>of State Property, Survey and Land Tenure, shows a temporary grant of 46 hectares 38 acres and 98m at </a:t>
            </a:r>
            <a:r>
              <a:rPr lang="en-US" dirty="0" err="1">
                <a:latin typeface="Constantia" panose="02030602050306030303" pitchFamily="18" charset="0"/>
                <a:ea typeface="Times New Roman"/>
              </a:rPr>
              <a:t>Mamada</a:t>
            </a:r>
            <a:r>
              <a:rPr lang="en-US" dirty="0">
                <a:latin typeface="Constantia" panose="02030602050306030303" pitchFamily="18" charset="0"/>
                <a:ea typeface="Times New Roman"/>
              </a:rPr>
              <a:t> Hills.</a:t>
            </a:r>
          </a:p>
          <a:p>
            <a:pPr algn="just"/>
            <a:r>
              <a:rPr lang="en-US" dirty="0">
                <a:latin typeface="Constantia" panose="02030602050306030303" pitchFamily="18" charset="0"/>
                <a:ea typeface="Times New Roman"/>
              </a:rPr>
              <a:t>The CATUC went further and obtained 76ha </a:t>
            </a:r>
            <a:r>
              <a:rPr lang="en-US" dirty="0" smtClean="0">
                <a:latin typeface="Constantia" panose="02030602050306030303" pitchFamily="18" charset="0"/>
                <a:ea typeface="Times New Roman"/>
              </a:rPr>
              <a:t>which falls under (</a:t>
            </a:r>
            <a:r>
              <a:rPr lang="en-US" dirty="0" smtClean="0">
                <a:solidFill>
                  <a:prstClr val="black"/>
                </a:solidFill>
                <a:latin typeface="Constantia" panose="02030602050306030303" pitchFamily="18" charset="0"/>
                <a:ea typeface="Times New Roman"/>
              </a:rPr>
              <a:t>Category </a:t>
            </a:r>
            <a:r>
              <a:rPr lang="en-US" dirty="0">
                <a:solidFill>
                  <a:prstClr val="black"/>
                </a:solidFill>
                <a:latin typeface="Constantia" panose="02030602050306030303" pitchFamily="18" charset="0"/>
                <a:ea typeface="Times New Roman"/>
              </a:rPr>
              <a:t>2 (empty) </a:t>
            </a:r>
            <a:r>
              <a:rPr lang="en-US" dirty="0" smtClean="0">
                <a:latin typeface="Constantia" panose="02030602050306030303" pitchFamily="18" charset="0"/>
                <a:ea typeface="Times New Roman"/>
              </a:rPr>
              <a:t>).</a:t>
            </a:r>
          </a:p>
          <a:p>
            <a:pPr algn="just"/>
            <a:r>
              <a:rPr lang="en-US" dirty="0" smtClean="0">
                <a:latin typeface="Constantia" panose="02030602050306030303" pitchFamily="18" charset="0"/>
              </a:rPr>
              <a:t>Occupants  evicted, property and habitat destroyed.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dirty="0" smtClean="0">
                <a:solidFill>
                  <a:prstClr val="black"/>
                </a:solidFill>
                <a:latin typeface="Constantia" panose="02030602050306030303" pitchFamily="18" charset="0"/>
                <a:ea typeface="Calibri"/>
                <a:cs typeface="Arial"/>
              </a:rPr>
              <a:t>MBOSCUDA  along side  </a:t>
            </a:r>
            <a:r>
              <a:rPr lang="en-GB" dirty="0" smtClean="0"/>
              <a:t>ILC</a:t>
            </a:r>
            <a:r>
              <a:rPr lang="en-GB" dirty="0"/>
              <a:t>, APP, and </a:t>
            </a:r>
            <a:r>
              <a:rPr lang="en-GB" dirty="0" smtClean="0"/>
              <a:t>the Representative </a:t>
            </a:r>
            <a:r>
              <a:rPr lang="en-GB" dirty="0"/>
              <a:t>of the UN independent expert on the minorities and other civil right societies </a:t>
            </a:r>
            <a:r>
              <a:rPr lang="en-GB" dirty="0" smtClean="0">
                <a:solidFill>
                  <a:prstClr val="black"/>
                </a:solidFill>
                <a:latin typeface="Constantia" panose="02030602050306030303" pitchFamily="18" charset="0"/>
                <a:ea typeface="Calibri"/>
                <a:cs typeface="Arial"/>
              </a:rPr>
              <a:t>resisted the eviction </a:t>
            </a:r>
            <a:r>
              <a:rPr lang="en-GB" dirty="0">
                <a:solidFill>
                  <a:prstClr val="black"/>
                </a:solidFill>
                <a:latin typeface="Constantia" panose="02030602050306030303" pitchFamily="18" charset="0"/>
                <a:ea typeface="Calibri"/>
                <a:cs typeface="Arial"/>
              </a:rPr>
              <a:t>and resettlement.</a:t>
            </a:r>
            <a:r>
              <a:rPr lang="en-GB" dirty="0" smtClean="0"/>
              <a:t> </a:t>
            </a:r>
            <a:endParaRPr lang="en-GB" dirty="0" smtClean="0">
              <a:latin typeface="Constantia" panose="02030602050306030303" pitchFamily="18" charset="0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dirty="0" smtClean="0">
                <a:latin typeface="Constantia" panose="02030602050306030303" pitchFamily="18" charset="0"/>
                <a:ea typeface="Calibri"/>
                <a:cs typeface="Arial"/>
              </a:rPr>
              <a:t>The </a:t>
            </a:r>
            <a:r>
              <a:rPr lang="en-GB" dirty="0">
                <a:latin typeface="Constantia" panose="02030602050306030303" pitchFamily="18" charset="0"/>
                <a:ea typeface="Calibri"/>
                <a:cs typeface="Arial"/>
              </a:rPr>
              <a:t>matter is pending on appeal as judgment of the administrative court </a:t>
            </a:r>
            <a:r>
              <a:rPr lang="en-GB" dirty="0" smtClean="0">
                <a:latin typeface="Constantia" panose="02030602050306030303" pitchFamily="18" charset="0"/>
                <a:ea typeface="Calibri"/>
                <a:cs typeface="Arial"/>
              </a:rPr>
              <a:t>that was </a:t>
            </a:r>
            <a:r>
              <a:rPr lang="en-GB" dirty="0">
                <a:latin typeface="Constantia" panose="02030602050306030303" pitchFamily="18" charset="0"/>
                <a:ea typeface="Calibri"/>
                <a:cs typeface="Arial"/>
              </a:rPr>
              <a:t>delivered in 2017 went favour of the Catholic University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dirty="0" smtClean="0">
                <a:latin typeface="Constantia" panose="02030602050306030303" pitchFamily="18" charset="0"/>
                <a:ea typeface="Calibri"/>
                <a:cs typeface="Arial"/>
              </a:rPr>
              <a:t>ILC assisted the </a:t>
            </a:r>
            <a:r>
              <a:rPr lang="en-GB" dirty="0" err="1">
                <a:latin typeface="Constantia" panose="02030602050306030303" pitchFamily="18" charset="0"/>
                <a:ea typeface="Calibri"/>
                <a:cs typeface="Arial"/>
              </a:rPr>
              <a:t>Mbororo</a:t>
            </a:r>
            <a:r>
              <a:rPr lang="en-GB" dirty="0">
                <a:latin typeface="Constantia" panose="02030602050306030303" pitchFamily="18" charset="0"/>
                <a:ea typeface="Calibri"/>
                <a:cs typeface="Arial"/>
              </a:rPr>
              <a:t> people resumed their normal life on the </a:t>
            </a:r>
            <a:r>
              <a:rPr lang="en-GB" dirty="0" smtClean="0">
                <a:latin typeface="Constantia" panose="02030602050306030303" pitchFamily="18" charset="0"/>
                <a:ea typeface="Calibri"/>
                <a:cs typeface="Arial"/>
              </a:rPr>
              <a:t>land.</a:t>
            </a:r>
            <a:endParaRPr lang="fr-FR" dirty="0">
              <a:latin typeface="Constantia" panose="02030602050306030303" pitchFamily="18" charset="0"/>
              <a:ea typeface="Calibri"/>
              <a:cs typeface="Arial"/>
            </a:endParaRPr>
          </a:p>
          <a:p>
            <a:pPr lvl="0" algn="just"/>
            <a:endParaRPr lang="en-GB" dirty="0" smtClean="0">
              <a:solidFill>
                <a:prstClr val="black"/>
              </a:solidFill>
              <a:latin typeface="Constantia" panose="02030602050306030303" pitchFamily="18" charset="0"/>
              <a:ea typeface="Calibri"/>
              <a:cs typeface="Arial"/>
            </a:endParaRPr>
          </a:p>
          <a:p>
            <a:pPr lvl="0" algn="just"/>
            <a:endParaRPr lang="en-GB" dirty="0">
              <a:solidFill>
                <a:prstClr val="black"/>
              </a:solidFill>
              <a:latin typeface="Constantia" panose="02030602050306030303" pitchFamily="18" charset="0"/>
              <a:ea typeface="Calibri"/>
              <a:cs typeface="Arial"/>
            </a:endParaRPr>
          </a:p>
          <a:p>
            <a:pPr algn="just"/>
            <a:endParaRPr lang="fr-F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27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ILC ACHIEVEMENTS IN CAMEROON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imes New Roman"/>
                <a:ea typeface="Calibri"/>
              </a:rPr>
              <a:t>T</a:t>
            </a:r>
            <a:r>
              <a:rPr lang="en-GB" dirty="0" smtClean="0">
                <a:effectLst/>
                <a:latin typeface="Times New Roman"/>
                <a:ea typeface="Calibri"/>
              </a:rPr>
              <a:t>ook an active part in an attempt to resolve the two cases, in May 2018, through Aid et Action pour la </a:t>
            </a:r>
            <a:r>
              <a:rPr lang="en-GB" dirty="0" err="1" smtClean="0">
                <a:effectLst/>
                <a:latin typeface="Times New Roman"/>
                <a:ea typeface="Calibri"/>
              </a:rPr>
              <a:t>Paix</a:t>
            </a:r>
            <a:r>
              <a:rPr lang="en-GB" dirty="0" smtClean="0">
                <a:effectLst/>
                <a:latin typeface="Times New Roman"/>
                <a:ea typeface="Calibri"/>
              </a:rPr>
              <a:t> (AAP)</a:t>
            </a:r>
          </a:p>
          <a:p>
            <a:r>
              <a:rPr lang="en-GB" dirty="0" smtClean="0">
                <a:latin typeface="Times New Roman"/>
                <a:ea typeface="Calibri"/>
              </a:rPr>
              <a:t>Assisted in reinstating the victims of the </a:t>
            </a:r>
            <a:r>
              <a:rPr lang="en-GB" dirty="0" err="1" smtClean="0">
                <a:latin typeface="Times New Roman"/>
                <a:ea typeface="Calibri"/>
              </a:rPr>
              <a:t>Mamada</a:t>
            </a:r>
            <a:r>
              <a:rPr lang="en-GB" dirty="0" smtClean="0">
                <a:latin typeface="Times New Roman"/>
                <a:ea typeface="Calibri"/>
              </a:rPr>
              <a:t> Hill.</a:t>
            </a:r>
            <a:endParaRPr lang="en-GB" dirty="0" smtClean="0">
              <a:effectLst/>
              <a:latin typeface="Times New Roman"/>
              <a:ea typeface="Calibri"/>
            </a:endParaRPr>
          </a:p>
          <a:p>
            <a:r>
              <a:rPr lang="en-GB" dirty="0" smtClean="0">
                <a:latin typeface="Times New Roman"/>
              </a:rPr>
              <a:t>Facilitated the creation of NES,</a:t>
            </a:r>
            <a:r>
              <a:rPr lang="en-GB" dirty="0" smtClean="0">
                <a:effectLst/>
                <a:latin typeface="Times New Roman"/>
                <a:ea typeface="Calibri"/>
              </a:rPr>
              <a:t> </a:t>
            </a:r>
          </a:p>
          <a:p>
            <a:r>
              <a:rPr lang="en-GB" dirty="0" smtClean="0">
                <a:latin typeface="Times New Roman"/>
                <a:ea typeface="Calibri"/>
              </a:rPr>
              <a:t>Facilitated the </a:t>
            </a:r>
            <a:r>
              <a:rPr lang="en-GB" dirty="0" smtClean="0">
                <a:effectLst/>
                <a:latin typeface="Times New Roman"/>
                <a:ea typeface="Calibri"/>
              </a:rPr>
              <a:t>workshop on the protection mechanisms for land and environmental defenders in  Yaoundé. </a:t>
            </a:r>
            <a:endParaRPr lang="en-GB" dirty="0" smtClean="0">
              <a:latin typeface="Times New Roman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68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 smtClean="0"/>
              <a:t>WHAT CAN ILC DO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GB" dirty="0" smtClean="0"/>
              <a:t>More training for focal points on </a:t>
            </a:r>
            <a:r>
              <a:rPr lang="en-GB" dirty="0"/>
              <a:t>mechanisms </a:t>
            </a:r>
            <a:r>
              <a:rPr lang="en-GB" dirty="0" smtClean="0"/>
              <a:t>of protection </a:t>
            </a:r>
            <a:r>
              <a:rPr lang="en-GB" dirty="0"/>
              <a:t>of LED.</a:t>
            </a:r>
            <a:endParaRPr lang="fr-FR" dirty="0"/>
          </a:p>
          <a:p>
            <a:pPr lvl="0" algn="just"/>
            <a:r>
              <a:rPr lang="en-GB" dirty="0" smtClean="0"/>
              <a:t>Provide resources </a:t>
            </a:r>
            <a:r>
              <a:rPr lang="en-GB" dirty="0"/>
              <a:t>to </a:t>
            </a:r>
            <a:r>
              <a:rPr lang="en-GB" dirty="0" smtClean="0"/>
              <a:t>enable focal points set </a:t>
            </a:r>
            <a:r>
              <a:rPr lang="en-GB" dirty="0"/>
              <a:t>up </a:t>
            </a:r>
            <a:r>
              <a:rPr lang="en-GB" dirty="0" smtClean="0"/>
              <a:t>databases </a:t>
            </a:r>
            <a:r>
              <a:rPr lang="en-GB" dirty="0"/>
              <a:t>for cases of violation of LED </a:t>
            </a:r>
            <a:r>
              <a:rPr lang="en-GB" dirty="0" smtClean="0"/>
              <a:t>and to insure </a:t>
            </a:r>
            <a:r>
              <a:rPr lang="en-GB" dirty="0" smtClean="0"/>
              <a:t>the </a:t>
            </a:r>
            <a:r>
              <a:rPr lang="en-GB" dirty="0" smtClean="0"/>
              <a:t>effective </a:t>
            </a:r>
            <a:r>
              <a:rPr lang="en-GB" dirty="0" smtClean="0"/>
              <a:t>and </a:t>
            </a:r>
            <a:r>
              <a:rPr lang="en-GB" dirty="0" smtClean="0"/>
              <a:t>regular </a:t>
            </a:r>
            <a:r>
              <a:rPr lang="en-GB" dirty="0" smtClean="0"/>
              <a:t>report on </a:t>
            </a:r>
            <a:r>
              <a:rPr lang="en-GB" dirty="0"/>
              <a:t>such cases.</a:t>
            </a:r>
            <a:endParaRPr lang="fr-FR" dirty="0"/>
          </a:p>
          <a:p>
            <a:pPr lvl="0" algn="just"/>
            <a:r>
              <a:rPr lang="en-GB" dirty="0" smtClean="0"/>
              <a:t>facilitate </a:t>
            </a:r>
            <a:r>
              <a:rPr lang="en-GB" dirty="0"/>
              <a:t>exchange visit and experience sharing on the protection mechanisms as in other ILC member countries.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860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PRESENTED BY</a:t>
            </a:r>
          </a:p>
          <a:p>
            <a:r>
              <a:rPr lang="en-GB" dirty="0" smtClean="0"/>
              <a:t>DAJIAMINA INNATU </a:t>
            </a:r>
          </a:p>
          <a:p>
            <a:r>
              <a:rPr lang="en-GB" dirty="0" smtClean="0"/>
              <a:t>MBOSCUDA(CAMEROON)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994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22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1828800" lvl="4" indent="0">
              <a:buNone/>
            </a:pPr>
            <a:r>
              <a:rPr lang="en-GB" dirty="0"/>
              <a:t>	</a:t>
            </a:r>
            <a:r>
              <a:rPr lang="en-GB" dirty="0" smtClean="0"/>
              <a:t>THANK YOU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608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447</Words>
  <Application>Microsoft Office PowerPoint</Application>
  <PresentationFormat>Affichage à l'écran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THE SITUATION OF LED IN CAMEROON</vt:lpstr>
      <vt:lpstr>CASE STUDY I(HARRASEMENT) IN CAMEROON</vt:lpstr>
      <vt:lpstr>CASE STUDY II(LAND GRABBING on the Mamada Hills by CATUC</vt:lpstr>
      <vt:lpstr>ILC ACHIEVEMENTS IN CAMEROON</vt:lpstr>
      <vt:lpstr>WHAT CAN ILC DO </vt:lpstr>
      <vt:lpstr>END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31</cp:revision>
  <dcterms:created xsi:type="dcterms:W3CDTF">2018-09-23T16:33:48Z</dcterms:created>
  <dcterms:modified xsi:type="dcterms:W3CDTF">2018-09-25T02:27:54Z</dcterms:modified>
</cp:coreProperties>
</file>